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56" r:id="rId3"/>
    <p:sldId id="269" r:id="rId4"/>
    <p:sldId id="268" r:id="rId5"/>
    <p:sldId id="270" r:id="rId6"/>
    <p:sldId id="271" r:id="rId7"/>
    <p:sldId id="259" r:id="rId8"/>
    <p:sldId id="315" r:id="rId9"/>
    <p:sldId id="314" r:id="rId10"/>
    <p:sldId id="273" r:id="rId11"/>
    <p:sldId id="313" r:id="rId12"/>
    <p:sldId id="272" r:id="rId13"/>
    <p:sldId id="276" r:id="rId14"/>
    <p:sldId id="274" r:id="rId15"/>
    <p:sldId id="275" r:id="rId16"/>
    <p:sldId id="277" r:id="rId17"/>
    <p:sldId id="278" r:id="rId18"/>
    <p:sldId id="280" r:id="rId19"/>
    <p:sldId id="285" r:id="rId20"/>
    <p:sldId id="282" r:id="rId21"/>
    <p:sldId id="283" r:id="rId22"/>
    <p:sldId id="281" r:id="rId23"/>
    <p:sldId id="286" r:id="rId24"/>
    <p:sldId id="291" r:id="rId25"/>
    <p:sldId id="290" r:id="rId26"/>
    <p:sldId id="292" r:id="rId27"/>
    <p:sldId id="287" r:id="rId28"/>
    <p:sldId id="288" r:id="rId29"/>
    <p:sldId id="289" r:id="rId30"/>
    <p:sldId id="295" r:id="rId31"/>
    <p:sldId id="296" r:id="rId32"/>
    <p:sldId id="297" r:id="rId33"/>
    <p:sldId id="298" r:id="rId34"/>
    <p:sldId id="299" r:id="rId35"/>
    <p:sldId id="300" r:id="rId36"/>
    <p:sldId id="302" r:id="rId37"/>
    <p:sldId id="303" r:id="rId38"/>
    <p:sldId id="309" r:id="rId39"/>
    <p:sldId id="305" r:id="rId40"/>
    <p:sldId id="306" r:id="rId41"/>
    <p:sldId id="308" r:id="rId42"/>
    <p:sldId id="310" r:id="rId43"/>
    <p:sldId id="311" r:id="rId44"/>
    <p:sldId id="312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61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29A79-E458-48EE-9A29-0E56B5498AB0}" type="doc">
      <dgm:prSet loTypeId="urn:microsoft.com/office/officeart/2005/8/layout/p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D7EDE673-A67E-48C6-BE24-3665F56F28F6}">
      <dgm:prSet phldrT="[文本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HTML</a:t>
          </a:r>
        </a:p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CN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HyperText</a:t>
          </a:r>
          <a:r>
            <a: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Mark-up Language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EE8A1B-91C9-480D-B6EB-622345365A11}" type="parTrans" cxnId="{D285CF37-CA89-4CFA-9205-FB56FC34876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499EB7-690A-4F9D-9AAF-242A5F501D48}" type="sibTrans" cxnId="{D285CF37-CA89-4CFA-9205-FB56FC348760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9CCE63-E7F5-4D7A-9E6C-CF1C89F4D248}">
      <dgm:prSet phldrT="[文本]"/>
      <dgm:spPr>
        <a:solidFill>
          <a:schemeClr val="accent4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</a:p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Cascading Style Sheets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5163DC-B9F1-49D9-A1CA-FF58B4157DE1}" type="parTrans" cxnId="{A48D19C2-9E3B-43A2-B3B1-9157872EBC6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2E77E7-8848-487F-89F1-F179B7FBE9EE}" type="sibTrans" cxnId="{A48D19C2-9E3B-43A2-B3B1-9157872EBC6B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9F0FE2-C64F-481B-A859-0141D3F0ED6A}">
      <dgm:prSet phldrT="[文本]"/>
      <dgm:spPr>
        <a:solidFill>
          <a:schemeClr val="tx2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Flash</a:t>
          </a:r>
        </a:p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(Edge</a:t>
          </a:r>
          <a:r>
            <a: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、</a:t>
          </a:r>
          <a:r>
            <a: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Google</a:t>
          </a:r>
          <a:r>
            <a: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已不再支持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FC07B0-26DD-427D-95E8-CD41C38A7098}" type="parTrans" cxnId="{F951C251-386D-4E90-996B-D09EA2B8203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A94538-DB73-42FC-A38E-F1A46FD2826B}" type="sibTrans" cxnId="{F951C251-386D-4E90-996B-D09EA2B8203D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4F842C-8774-4558-8E72-524B5E10DA8C}">
      <dgm:prSet/>
      <dgm:spPr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客户端脚本技术</a:t>
          </a:r>
          <a:endParaRPr lang="en-US" altLang="zh-CN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(JavaScript</a:t>
          </a:r>
          <a:r>
            <a: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和</a:t>
          </a:r>
          <a:r>
            <a: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Basic Script)</a:t>
          </a:r>
          <a:endParaRPr lang="zh-CN" alt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265665-AE54-462D-AD82-A52E467C3F59}" type="parTrans" cxnId="{2E381E45-200B-4A06-9BF0-B9D5C7B15A6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1678C7-5DC7-4960-876E-E1546B5FBD86}" type="sibTrans" cxnId="{2E381E45-200B-4A06-9BF0-B9D5C7B15A65}">
      <dgm:prSet/>
      <dgm:spPr/>
      <dgm:t>
        <a:bodyPr/>
        <a:lstStyle/>
        <a:p>
          <a:endParaRPr lang="zh-CN" alt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BFA976-CC3F-48BC-B187-2D27028CD397}" type="pres">
      <dgm:prSet presAssocID="{5FF29A79-E458-48EE-9A29-0E56B5498AB0}" presName="Name0" presStyleCnt="0">
        <dgm:presLayoutVars>
          <dgm:dir/>
          <dgm:resizeHandles val="exact"/>
        </dgm:presLayoutVars>
      </dgm:prSet>
      <dgm:spPr/>
    </dgm:pt>
    <dgm:pt modelId="{C439E941-F80B-4685-B161-ED2BEDE1781A}" type="pres">
      <dgm:prSet presAssocID="{5FF29A79-E458-48EE-9A29-0E56B5498AB0}" presName="bkgdShp" presStyleLbl="alignAccFollowNode1" presStyleIdx="0" presStyleCnt="1"/>
      <dgm:spPr>
        <a:solidFill>
          <a:schemeClr val="bg1">
            <a:alpha val="90000"/>
          </a:schemeClr>
        </a:solidFill>
        <a:ln>
          <a:solidFill>
            <a:schemeClr val="accent5">
              <a:lumMod val="75000"/>
              <a:alpha val="90000"/>
            </a:schemeClr>
          </a:solidFill>
        </a:ln>
      </dgm:spPr>
    </dgm:pt>
    <dgm:pt modelId="{06091761-4051-4893-96EA-32712C339BE3}" type="pres">
      <dgm:prSet presAssocID="{5FF29A79-E458-48EE-9A29-0E56B5498AB0}" presName="linComp" presStyleCnt="0"/>
      <dgm:spPr/>
    </dgm:pt>
    <dgm:pt modelId="{B72CA8E1-5867-4637-A300-866CB412242F}" type="pres">
      <dgm:prSet presAssocID="{D7EDE673-A67E-48C6-BE24-3665F56F28F6}" presName="compNode" presStyleCnt="0"/>
      <dgm:spPr/>
    </dgm:pt>
    <dgm:pt modelId="{2CA39FF2-453A-4267-B1FC-C78C22486EBA}" type="pres">
      <dgm:prSet presAssocID="{D7EDE673-A67E-48C6-BE24-3665F56F28F6}" presName="node" presStyleLbl="node1" presStyleIdx="0" presStyleCnt="4">
        <dgm:presLayoutVars>
          <dgm:bulletEnabled val="1"/>
        </dgm:presLayoutVars>
      </dgm:prSet>
      <dgm:spPr/>
    </dgm:pt>
    <dgm:pt modelId="{80C8D023-F3EE-40ED-8CFB-1A1BFEFB45A8}" type="pres">
      <dgm:prSet presAssocID="{D7EDE673-A67E-48C6-BE24-3665F56F28F6}" presName="invisiNode" presStyleLbl="node1" presStyleIdx="0" presStyleCnt="4"/>
      <dgm:spPr/>
    </dgm:pt>
    <dgm:pt modelId="{83BB81FA-696C-4E93-85E2-14E08690693A}" type="pres">
      <dgm:prSet presAssocID="{D7EDE673-A67E-48C6-BE24-3665F56F28F6}" presName="imagNode" presStyleLbl="fgImgPlace1" presStyleIdx="0" presStyleCnt="4" custLinFactNeighborX="-4310" custLinFactNeighborY="-154"/>
      <dgm:spPr/>
    </dgm:pt>
    <dgm:pt modelId="{028ADD13-978E-4E71-9874-194E9FC1A84F}" type="pres">
      <dgm:prSet presAssocID="{6F499EB7-690A-4F9D-9AAF-242A5F501D48}" presName="sibTrans" presStyleLbl="sibTrans2D1" presStyleIdx="0" presStyleCnt="0"/>
      <dgm:spPr/>
    </dgm:pt>
    <dgm:pt modelId="{128B8117-905A-47F5-A89C-F9854190AB05}" type="pres">
      <dgm:prSet presAssocID="{279CCE63-E7F5-4D7A-9E6C-CF1C89F4D248}" presName="compNode" presStyleCnt="0"/>
      <dgm:spPr/>
    </dgm:pt>
    <dgm:pt modelId="{A9B461F4-8430-44D9-BCA7-34B74EF3AAA2}" type="pres">
      <dgm:prSet presAssocID="{279CCE63-E7F5-4D7A-9E6C-CF1C89F4D248}" presName="node" presStyleLbl="node1" presStyleIdx="1" presStyleCnt="4">
        <dgm:presLayoutVars>
          <dgm:bulletEnabled val="1"/>
        </dgm:presLayoutVars>
      </dgm:prSet>
      <dgm:spPr/>
    </dgm:pt>
    <dgm:pt modelId="{5BE333B8-77CB-4D21-ACE6-8A8C6E9AB4D3}" type="pres">
      <dgm:prSet presAssocID="{279CCE63-E7F5-4D7A-9E6C-CF1C89F4D248}" presName="invisiNode" presStyleLbl="node1" presStyleIdx="1" presStyleCnt="4"/>
      <dgm:spPr/>
    </dgm:pt>
    <dgm:pt modelId="{D0251DDA-E692-41EA-BBF0-21257A7C663A}" type="pres">
      <dgm:prSet presAssocID="{279CCE63-E7F5-4D7A-9E6C-CF1C89F4D248}" presName="imagNode" presStyleLbl="fgImgPlace1" presStyleIdx="1" presStyleCnt="4"/>
      <dgm:spPr/>
    </dgm:pt>
    <dgm:pt modelId="{EE62EE3F-1C69-4CB8-BE9D-E4C6B01969D9}" type="pres">
      <dgm:prSet presAssocID="{352E77E7-8848-487F-89F1-F179B7FBE9EE}" presName="sibTrans" presStyleLbl="sibTrans2D1" presStyleIdx="0" presStyleCnt="0"/>
      <dgm:spPr/>
    </dgm:pt>
    <dgm:pt modelId="{272A9015-7663-46C9-BF96-0485921AC8AA}" type="pres">
      <dgm:prSet presAssocID="{319F0FE2-C64F-481B-A859-0141D3F0ED6A}" presName="compNode" presStyleCnt="0"/>
      <dgm:spPr/>
    </dgm:pt>
    <dgm:pt modelId="{AE84C761-6347-4CBF-A509-5D062AB855F7}" type="pres">
      <dgm:prSet presAssocID="{319F0FE2-C64F-481B-A859-0141D3F0ED6A}" presName="node" presStyleLbl="node1" presStyleIdx="2" presStyleCnt="4">
        <dgm:presLayoutVars>
          <dgm:bulletEnabled val="1"/>
        </dgm:presLayoutVars>
      </dgm:prSet>
      <dgm:spPr/>
    </dgm:pt>
    <dgm:pt modelId="{1251D5EE-87E6-421C-A958-FBA36CDDF9E6}" type="pres">
      <dgm:prSet presAssocID="{319F0FE2-C64F-481B-A859-0141D3F0ED6A}" presName="invisiNode" presStyleLbl="node1" presStyleIdx="2" presStyleCnt="4"/>
      <dgm:spPr/>
    </dgm:pt>
    <dgm:pt modelId="{25396AFE-964B-449F-9249-71D0A5730FF8}" type="pres">
      <dgm:prSet presAssocID="{319F0FE2-C64F-481B-A859-0141D3F0ED6A}" presName="imagNode" presStyleLbl="fgImgPlace1" presStyleIdx="2" presStyleCnt="4" custLinFactNeighborX="1518"/>
      <dgm:spPr/>
    </dgm:pt>
    <dgm:pt modelId="{595A5A90-1CA0-4E04-A41B-24146E1B2822}" type="pres">
      <dgm:prSet presAssocID="{0AA94538-DB73-42FC-A38E-F1A46FD2826B}" presName="sibTrans" presStyleLbl="sibTrans2D1" presStyleIdx="0" presStyleCnt="0"/>
      <dgm:spPr/>
    </dgm:pt>
    <dgm:pt modelId="{63FC16BA-86D9-483C-B266-41FC218E3F3C}" type="pres">
      <dgm:prSet presAssocID="{554F842C-8774-4558-8E72-524B5E10DA8C}" presName="compNode" presStyleCnt="0"/>
      <dgm:spPr/>
    </dgm:pt>
    <dgm:pt modelId="{91D4D2E6-D030-4399-99A0-ADFF8D9CF3D9}" type="pres">
      <dgm:prSet presAssocID="{554F842C-8774-4558-8E72-524B5E10DA8C}" presName="node" presStyleLbl="node1" presStyleIdx="3" presStyleCnt="4">
        <dgm:presLayoutVars>
          <dgm:bulletEnabled val="1"/>
        </dgm:presLayoutVars>
      </dgm:prSet>
      <dgm:spPr/>
    </dgm:pt>
    <dgm:pt modelId="{69F96511-D60B-4ED2-B870-7ECFBF51EA9B}" type="pres">
      <dgm:prSet presAssocID="{554F842C-8774-4558-8E72-524B5E10DA8C}" presName="invisiNode" presStyleLbl="node1" presStyleIdx="3" presStyleCnt="4"/>
      <dgm:spPr/>
    </dgm:pt>
    <dgm:pt modelId="{39015A4E-CEE0-4D5E-8118-4E0583285147}" type="pres">
      <dgm:prSet presAssocID="{554F842C-8774-4558-8E72-524B5E10DA8C}" presName="imagNode" presStyleLbl="fgImgPlace1" presStyleIdx="3" presStyleCnt="4"/>
      <dgm:spPr/>
    </dgm:pt>
  </dgm:ptLst>
  <dgm:cxnLst>
    <dgm:cxn modelId="{3B5B1A14-3811-4F83-8A5F-8A654FEE5724}" type="presOf" srcId="{D7EDE673-A67E-48C6-BE24-3665F56F28F6}" destId="{2CA39FF2-453A-4267-B1FC-C78C22486EBA}" srcOrd="0" destOrd="0" presId="urn:microsoft.com/office/officeart/2005/8/layout/pList2"/>
    <dgm:cxn modelId="{D285CF37-CA89-4CFA-9205-FB56FC348760}" srcId="{5FF29A79-E458-48EE-9A29-0E56B5498AB0}" destId="{D7EDE673-A67E-48C6-BE24-3665F56F28F6}" srcOrd="0" destOrd="0" parTransId="{3CEE8A1B-91C9-480D-B6EB-622345365A11}" sibTransId="{6F499EB7-690A-4F9D-9AAF-242A5F501D48}"/>
    <dgm:cxn modelId="{2E381E45-200B-4A06-9BF0-B9D5C7B15A65}" srcId="{5FF29A79-E458-48EE-9A29-0E56B5498AB0}" destId="{554F842C-8774-4558-8E72-524B5E10DA8C}" srcOrd="3" destOrd="0" parTransId="{39265665-AE54-462D-AD82-A52E467C3F59}" sibTransId="{561678C7-5DC7-4960-876E-E1546B5FBD86}"/>
    <dgm:cxn modelId="{9F65EB6E-BFCF-430D-B17E-526A4B94E820}" type="presOf" srcId="{6F499EB7-690A-4F9D-9AAF-242A5F501D48}" destId="{028ADD13-978E-4E71-9874-194E9FC1A84F}" srcOrd="0" destOrd="0" presId="urn:microsoft.com/office/officeart/2005/8/layout/pList2"/>
    <dgm:cxn modelId="{F951C251-386D-4E90-996B-D09EA2B8203D}" srcId="{5FF29A79-E458-48EE-9A29-0E56B5498AB0}" destId="{319F0FE2-C64F-481B-A859-0141D3F0ED6A}" srcOrd="2" destOrd="0" parTransId="{EDFC07B0-26DD-427D-95E8-CD41C38A7098}" sibTransId="{0AA94538-DB73-42FC-A38E-F1A46FD2826B}"/>
    <dgm:cxn modelId="{58829556-41CA-48E7-AAAC-E62593E05C4E}" type="presOf" srcId="{5FF29A79-E458-48EE-9A29-0E56B5498AB0}" destId="{AEBFA976-CC3F-48BC-B187-2D27028CD397}" srcOrd="0" destOrd="0" presId="urn:microsoft.com/office/officeart/2005/8/layout/pList2"/>
    <dgm:cxn modelId="{FE0B5F77-93DA-4E27-9F90-8A4BC7CD2897}" type="presOf" srcId="{554F842C-8774-4558-8E72-524B5E10DA8C}" destId="{91D4D2E6-D030-4399-99A0-ADFF8D9CF3D9}" srcOrd="0" destOrd="0" presId="urn:microsoft.com/office/officeart/2005/8/layout/pList2"/>
    <dgm:cxn modelId="{D8DB7B8D-6376-4966-9A98-FEA761065880}" type="presOf" srcId="{279CCE63-E7F5-4D7A-9E6C-CF1C89F4D248}" destId="{A9B461F4-8430-44D9-BCA7-34B74EF3AAA2}" srcOrd="0" destOrd="0" presId="urn:microsoft.com/office/officeart/2005/8/layout/pList2"/>
    <dgm:cxn modelId="{E01EEAAF-6A43-42F4-B91E-8F63D2BA07F3}" type="presOf" srcId="{0AA94538-DB73-42FC-A38E-F1A46FD2826B}" destId="{595A5A90-1CA0-4E04-A41B-24146E1B2822}" srcOrd="0" destOrd="0" presId="urn:microsoft.com/office/officeart/2005/8/layout/pList2"/>
    <dgm:cxn modelId="{260585BF-EBB3-498B-A947-9373E90AA49E}" type="presOf" srcId="{319F0FE2-C64F-481B-A859-0141D3F0ED6A}" destId="{AE84C761-6347-4CBF-A509-5D062AB855F7}" srcOrd="0" destOrd="0" presId="urn:microsoft.com/office/officeart/2005/8/layout/pList2"/>
    <dgm:cxn modelId="{A48D19C2-9E3B-43A2-B3B1-9157872EBC6B}" srcId="{5FF29A79-E458-48EE-9A29-0E56B5498AB0}" destId="{279CCE63-E7F5-4D7A-9E6C-CF1C89F4D248}" srcOrd="1" destOrd="0" parTransId="{045163DC-B9F1-49D9-A1CA-FF58B4157DE1}" sibTransId="{352E77E7-8848-487F-89F1-F179B7FBE9EE}"/>
    <dgm:cxn modelId="{5E4515FE-D83B-45A9-8877-34B63A1FCE94}" type="presOf" srcId="{352E77E7-8848-487F-89F1-F179B7FBE9EE}" destId="{EE62EE3F-1C69-4CB8-BE9D-E4C6B01969D9}" srcOrd="0" destOrd="0" presId="urn:microsoft.com/office/officeart/2005/8/layout/pList2"/>
    <dgm:cxn modelId="{FDA98176-8451-4FD0-B18B-AD316B865A59}" type="presParOf" srcId="{AEBFA976-CC3F-48BC-B187-2D27028CD397}" destId="{C439E941-F80B-4685-B161-ED2BEDE1781A}" srcOrd="0" destOrd="0" presId="urn:microsoft.com/office/officeart/2005/8/layout/pList2"/>
    <dgm:cxn modelId="{3C2E72E9-1F89-42BC-804D-BE7CEF4D6DC2}" type="presParOf" srcId="{AEBFA976-CC3F-48BC-B187-2D27028CD397}" destId="{06091761-4051-4893-96EA-32712C339BE3}" srcOrd="1" destOrd="0" presId="urn:microsoft.com/office/officeart/2005/8/layout/pList2"/>
    <dgm:cxn modelId="{92134E1B-52F1-45FF-AD4B-44C9041DD82F}" type="presParOf" srcId="{06091761-4051-4893-96EA-32712C339BE3}" destId="{B72CA8E1-5867-4637-A300-866CB412242F}" srcOrd="0" destOrd="0" presId="urn:microsoft.com/office/officeart/2005/8/layout/pList2"/>
    <dgm:cxn modelId="{71A499D7-8706-432C-97E1-AF1B846A3E45}" type="presParOf" srcId="{B72CA8E1-5867-4637-A300-866CB412242F}" destId="{2CA39FF2-453A-4267-B1FC-C78C22486EBA}" srcOrd="0" destOrd="0" presId="urn:microsoft.com/office/officeart/2005/8/layout/pList2"/>
    <dgm:cxn modelId="{59967094-B238-4FDD-B717-8B4434137823}" type="presParOf" srcId="{B72CA8E1-5867-4637-A300-866CB412242F}" destId="{80C8D023-F3EE-40ED-8CFB-1A1BFEFB45A8}" srcOrd="1" destOrd="0" presId="urn:microsoft.com/office/officeart/2005/8/layout/pList2"/>
    <dgm:cxn modelId="{CA195F6B-3BE9-4E29-BE64-9C6587E03B74}" type="presParOf" srcId="{B72CA8E1-5867-4637-A300-866CB412242F}" destId="{83BB81FA-696C-4E93-85E2-14E08690693A}" srcOrd="2" destOrd="0" presId="urn:microsoft.com/office/officeart/2005/8/layout/pList2"/>
    <dgm:cxn modelId="{B6CB634B-5757-4925-8CB4-01EA2BDD7A53}" type="presParOf" srcId="{06091761-4051-4893-96EA-32712C339BE3}" destId="{028ADD13-978E-4E71-9874-194E9FC1A84F}" srcOrd="1" destOrd="0" presId="urn:microsoft.com/office/officeart/2005/8/layout/pList2"/>
    <dgm:cxn modelId="{96CBD2EC-C2CB-46BF-B6EF-DA1FA8EB8648}" type="presParOf" srcId="{06091761-4051-4893-96EA-32712C339BE3}" destId="{128B8117-905A-47F5-A89C-F9854190AB05}" srcOrd="2" destOrd="0" presId="urn:microsoft.com/office/officeart/2005/8/layout/pList2"/>
    <dgm:cxn modelId="{391CFAFC-E597-426B-BD28-8204C54ACB06}" type="presParOf" srcId="{128B8117-905A-47F5-A89C-F9854190AB05}" destId="{A9B461F4-8430-44D9-BCA7-34B74EF3AAA2}" srcOrd="0" destOrd="0" presId="urn:microsoft.com/office/officeart/2005/8/layout/pList2"/>
    <dgm:cxn modelId="{A2A0A86F-1084-4838-A947-F954CDECC34D}" type="presParOf" srcId="{128B8117-905A-47F5-A89C-F9854190AB05}" destId="{5BE333B8-77CB-4D21-ACE6-8A8C6E9AB4D3}" srcOrd="1" destOrd="0" presId="urn:microsoft.com/office/officeart/2005/8/layout/pList2"/>
    <dgm:cxn modelId="{3A28D588-0ED3-4124-94DD-748FDB1D984C}" type="presParOf" srcId="{128B8117-905A-47F5-A89C-F9854190AB05}" destId="{D0251DDA-E692-41EA-BBF0-21257A7C663A}" srcOrd="2" destOrd="0" presId="urn:microsoft.com/office/officeart/2005/8/layout/pList2"/>
    <dgm:cxn modelId="{F83513ED-12DF-48FC-BC89-BC3DB7D0CEC9}" type="presParOf" srcId="{06091761-4051-4893-96EA-32712C339BE3}" destId="{EE62EE3F-1C69-4CB8-BE9D-E4C6B01969D9}" srcOrd="3" destOrd="0" presId="urn:microsoft.com/office/officeart/2005/8/layout/pList2"/>
    <dgm:cxn modelId="{08043B6C-77DD-4A0A-8C02-BAA7D936FDA4}" type="presParOf" srcId="{06091761-4051-4893-96EA-32712C339BE3}" destId="{272A9015-7663-46C9-BF96-0485921AC8AA}" srcOrd="4" destOrd="0" presId="urn:microsoft.com/office/officeart/2005/8/layout/pList2"/>
    <dgm:cxn modelId="{E078FC20-A0B1-47F3-9591-E8CC39C69ED3}" type="presParOf" srcId="{272A9015-7663-46C9-BF96-0485921AC8AA}" destId="{AE84C761-6347-4CBF-A509-5D062AB855F7}" srcOrd="0" destOrd="0" presId="urn:microsoft.com/office/officeart/2005/8/layout/pList2"/>
    <dgm:cxn modelId="{8522C8BA-54E1-4803-9EB5-B8C350F7D9F7}" type="presParOf" srcId="{272A9015-7663-46C9-BF96-0485921AC8AA}" destId="{1251D5EE-87E6-421C-A958-FBA36CDDF9E6}" srcOrd="1" destOrd="0" presId="urn:microsoft.com/office/officeart/2005/8/layout/pList2"/>
    <dgm:cxn modelId="{E6A5D289-E297-443D-8292-028DBA6D002B}" type="presParOf" srcId="{272A9015-7663-46C9-BF96-0485921AC8AA}" destId="{25396AFE-964B-449F-9249-71D0A5730FF8}" srcOrd="2" destOrd="0" presId="urn:microsoft.com/office/officeart/2005/8/layout/pList2"/>
    <dgm:cxn modelId="{8F6694D5-B0C2-473B-A8FB-E38F4FE12771}" type="presParOf" srcId="{06091761-4051-4893-96EA-32712C339BE3}" destId="{595A5A90-1CA0-4E04-A41B-24146E1B2822}" srcOrd="5" destOrd="0" presId="urn:microsoft.com/office/officeart/2005/8/layout/pList2"/>
    <dgm:cxn modelId="{3E4ECA1B-9A4F-4874-83AA-4ABAB2495744}" type="presParOf" srcId="{06091761-4051-4893-96EA-32712C339BE3}" destId="{63FC16BA-86D9-483C-B266-41FC218E3F3C}" srcOrd="6" destOrd="0" presId="urn:microsoft.com/office/officeart/2005/8/layout/pList2"/>
    <dgm:cxn modelId="{2AAF317B-F5F8-4F2F-A65D-8FCE355CA4C1}" type="presParOf" srcId="{63FC16BA-86D9-483C-B266-41FC218E3F3C}" destId="{91D4D2E6-D030-4399-99A0-ADFF8D9CF3D9}" srcOrd="0" destOrd="0" presId="urn:microsoft.com/office/officeart/2005/8/layout/pList2"/>
    <dgm:cxn modelId="{5216BE92-E3B6-4CF2-AEF3-E11A232A2DD0}" type="presParOf" srcId="{63FC16BA-86D9-483C-B266-41FC218E3F3C}" destId="{69F96511-D60B-4ED2-B870-7ECFBF51EA9B}" srcOrd="1" destOrd="0" presId="urn:microsoft.com/office/officeart/2005/8/layout/pList2"/>
    <dgm:cxn modelId="{768DC02F-39A1-4913-A514-0E0B71BBF75B}" type="presParOf" srcId="{63FC16BA-86D9-483C-B266-41FC218E3F3C}" destId="{39015A4E-CEE0-4D5E-8118-4E058328514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F88BA-2EE3-4C93-836D-A033885F976F}" type="doc">
      <dgm:prSet loTypeId="urn:microsoft.com/office/officeart/2005/8/layout/vList6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104DE345-A8BC-4375-A7D9-9CB533B4D6F6}">
      <dgm:prSet phldrT="[文本]" custT="1"/>
      <dgm:spPr/>
      <dgm:t>
        <a:bodyPr/>
        <a:lstStyle/>
        <a:p>
          <a:r>
            <a:rPr lang="zh-CN" altLang="en-US" sz="2800" dirty="0"/>
            <a:t>选择符</a:t>
          </a:r>
        </a:p>
      </dgm:t>
    </dgm:pt>
    <dgm:pt modelId="{56CC92CB-040E-4437-B403-8B475DD6DA32}" type="parTrans" cxnId="{7F4DE6A6-2A10-4AC7-94CA-D7FEB55308EC}">
      <dgm:prSet/>
      <dgm:spPr/>
      <dgm:t>
        <a:bodyPr/>
        <a:lstStyle/>
        <a:p>
          <a:endParaRPr lang="zh-CN" altLang="en-US"/>
        </a:p>
      </dgm:t>
    </dgm:pt>
    <dgm:pt modelId="{76BAF5F4-C717-40F0-8332-A0174385075E}" type="sibTrans" cxnId="{7F4DE6A6-2A10-4AC7-94CA-D7FEB55308EC}">
      <dgm:prSet/>
      <dgm:spPr/>
      <dgm:t>
        <a:bodyPr/>
        <a:lstStyle/>
        <a:p>
          <a:endParaRPr lang="zh-CN" altLang="en-US"/>
        </a:p>
      </dgm:t>
    </dgm:pt>
    <dgm:pt modelId="{89A8AB7A-02FB-47FC-B5F8-2DE50C31A6DB}">
      <dgm:prSet phldrT="[文本]" custT="1"/>
      <dgm:spPr/>
      <dgm:t>
        <a:bodyPr/>
        <a:lstStyle/>
        <a:p>
          <a:pPr algn="just">
            <a:lnSpc>
              <a:spcPts val="3000"/>
            </a:lnSpc>
          </a:pPr>
          <a:r>
            <a:rPr lang="zh-CN" sz="2000" dirty="0"/>
            <a:t>又称选择器，是</a:t>
          </a:r>
          <a:r>
            <a:rPr lang="en-US" sz="2000" dirty="0"/>
            <a:t>CSS</a:t>
          </a:r>
          <a:r>
            <a:rPr lang="zh-CN" sz="2000" dirty="0"/>
            <a:t>中很重要的概念，</a:t>
          </a:r>
          <a:r>
            <a:rPr lang="en-US" sz="2000" dirty="0"/>
            <a:t>HTML</a:t>
          </a:r>
          <a:r>
            <a:rPr lang="zh-CN" sz="2000" dirty="0"/>
            <a:t>语言中的标记通过不同的</a:t>
          </a:r>
          <a:r>
            <a:rPr lang="en-US" sz="2000" dirty="0"/>
            <a:t>CSS</a:t>
          </a:r>
          <a:r>
            <a:rPr lang="zh-CN" sz="2000" dirty="0"/>
            <a:t>选择器进行控制</a:t>
          </a:r>
          <a:r>
            <a:rPr lang="zh-CN" altLang="en-US" sz="2000" dirty="0"/>
            <a:t>。</a:t>
          </a:r>
        </a:p>
      </dgm:t>
    </dgm:pt>
    <dgm:pt modelId="{FAF94710-612A-4379-B893-1912D8BD750F}" type="parTrans" cxnId="{7F40F3DE-E022-4250-B015-688E8839ACA3}">
      <dgm:prSet/>
      <dgm:spPr/>
      <dgm:t>
        <a:bodyPr/>
        <a:lstStyle/>
        <a:p>
          <a:endParaRPr lang="zh-CN" altLang="en-US"/>
        </a:p>
      </dgm:t>
    </dgm:pt>
    <dgm:pt modelId="{A41E9D9D-4099-4D8E-8ABB-92202659FD90}" type="sibTrans" cxnId="{7F40F3DE-E022-4250-B015-688E8839ACA3}">
      <dgm:prSet/>
      <dgm:spPr/>
      <dgm:t>
        <a:bodyPr/>
        <a:lstStyle/>
        <a:p>
          <a:endParaRPr lang="zh-CN" altLang="en-US"/>
        </a:p>
      </dgm:t>
    </dgm:pt>
    <dgm:pt modelId="{E8E7854F-FFD5-484E-813D-9155D4644175}">
      <dgm:prSet phldrT="[文本]" custT="1"/>
      <dgm:spPr/>
      <dgm:t>
        <a:bodyPr/>
        <a:lstStyle/>
        <a:p>
          <a:r>
            <a:rPr lang="zh-CN" altLang="en-US" sz="2800" dirty="0"/>
            <a:t>属性</a:t>
          </a:r>
        </a:p>
      </dgm:t>
    </dgm:pt>
    <dgm:pt modelId="{545426BC-76C2-4403-98B3-B130D70293AF}" type="parTrans" cxnId="{154FB1C0-3D88-40FD-9025-8C8A1A3A04B8}">
      <dgm:prSet/>
      <dgm:spPr/>
      <dgm:t>
        <a:bodyPr/>
        <a:lstStyle/>
        <a:p>
          <a:endParaRPr lang="zh-CN" altLang="en-US"/>
        </a:p>
      </dgm:t>
    </dgm:pt>
    <dgm:pt modelId="{DCE297CC-3723-45C9-929F-B6E847E58C09}" type="sibTrans" cxnId="{154FB1C0-3D88-40FD-9025-8C8A1A3A04B8}">
      <dgm:prSet/>
      <dgm:spPr/>
      <dgm:t>
        <a:bodyPr/>
        <a:lstStyle/>
        <a:p>
          <a:endParaRPr lang="zh-CN" altLang="en-US"/>
        </a:p>
      </dgm:t>
    </dgm:pt>
    <dgm:pt modelId="{1341F4A2-0EA4-43F5-8F1D-415667ADD49C}">
      <dgm:prSet phldrT="[文本]" custT="1"/>
      <dgm:spPr/>
      <dgm:t>
        <a:bodyPr/>
        <a:lstStyle/>
        <a:p>
          <a:r>
            <a:rPr lang="zh-CN" sz="2000" dirty="0"/>
            <a:t>主要包括字体属性、布局属性、列表项目属性、表格属性等内容。一些属性只有部分浏览器支持</a:t>
          </a:r>
          <a:r>
            <a:rPr lang="zh-CN" altLang="en-US" sz="2000" dirty="0"/>
            <a:t>。</a:t>
          </a:r>
        </a:p>
      </dgm:t>
    </dgm:pt>
    <dgm:pt modelId="{43E130E9-51BA-4BD1-99C4-A44F08C10DD8}" type="parTrans" cxnId="{680A4C0E-1C19-4CEF-91BA-A3427C0B34CA}">
      <dgm:prSet/>
      <dgm:spPr/>
      <dgm:t>
        <a:bodyPr/>
        <a:lstStyle/>
        <a:p>
          <a:endParaRPr lang="zh-CN" altLang="en-US"/>
        </a:p>
      </dgm:t>
    </dgm:pt>
    <dgm:pt modelId="{8A09D69C-DB40-4DD2-ADE9-ED34A0EBD28B}" type="sibTrans" cxnId="{680A4C0E-1C19-4CEF-91BA-A3427C0B34CA}">
      <dgm:prSet/>
      <dgm:spPr/>
      <dgm:t>
        <a:bodyPr/>
        <a:lstStyle/>
        <a:p>
          <a:endParaRPr lang="zh-CN" altLang="en-US"/>
        </a:p>
      </dgm:t>
    </dgm:pt>
    <dgm:pt modelId="{A82AE0DD-2A83-4F8B-A112-E907252CBCA4}">
      <dgm:prSet custT="1"/>
      <dgm:spPr/>
      <dgm:t>
        <a:bodyPr/>
        <a:lstStyle/>
        <a:p>
          <a:r>
            <a:rPr lang="zh-CN" altLang="en-US" sz="2800" dirty="0"/>
            <a:t>属性值</a:t>
          </a:r>
        </a:p>
      </dgm:t>
    </dgm:pt>
    <dgm:pt modelId="{692621E0-9CC4-4D8B-AD55-961AD6CE88C2}" type="parTrans" cxnId="{459EC17C-F086-4B82-9613-9D439C0E19F8}">
      <dgm:prSet/>
      <dgm:spPr/>
      <dgm:t>
        <a:bodyPr/>
        <a:lstStyle/>
        <a:p>
          <a:endParaRPr lang="zh-CN" altLang="en-US"/>
        </a:p>
      </dgm:t>
    </dgm:pt>
    <dgm:pt modelId="{1C4919F0-E8F4-4839-B205-C872771FDE74}" type="sibTrans" cxnId="{459EC17C-F086-4B82-9613-9D439C0E19F8}">
      <dgm:prSet/>
      <dgm:spPr/>
      <dgm:t>
        <a:bodyPr/>
        <a:lstStyle/>
        <a:p>
          <a:endParaRPr lang="zh-CN" altLang="en-US"/>
        </a:p>
      </dgm:t>
    </dgm:pt>
    <dgm:pt modelId="{846078C9-1F7C-4743-8286-EDE942FAC2B0}">
      <dgm:prSet custT="1"/>
      <dgm:spPr/>
      <dgm:t>
        <a:bodyPr/>
        <a:lstStyle/>
        <a:p>
          <a:pPr algn="dist">
            <a:lnSpc>
              <a:spcPts val="3200"/>
            </a:lnSpc>
          </a:pPr>
          <a:r>
            <a:rPr lang="zh-CN" sz="2000" dirty="0"/>
            <a:t>为某属性的有效值。属性与属性值之间以“</a:t>
          </a:r>
          <a:r>
            <a:rPr lang="en-US" sz="2000" dirty="0"/>
            <a:t>:</a:t>
          </a:r>
          <a:r>
            <a:rPr lang="zh-CN" sz="2000" dirty="0"/>
            <a:t>”号分隔。</a:t>
          </a:r>
          <a:r>
            <a:rPr lang="zh-CN" altLang="en-US" sz="2000" dirty="0"/>
            <a:t>当</a:t>
          </a:r>
          <a:r>
            <a:rPr lang="zh-CN" sz="2000" dirty="0"/>
            <a:t>有多个属性时，使用“；”分隔。</a:t>
          </a:r>
          <a:endParaRPr lang="zh-CN" altLang="en-US" sz="2000" dirty="0"/>
        </a:p>
      </dgm:t>
    </dgm:pt>
    <dgm:pt modelId="{57096F77-9D6C-4A5C-9661-C427D9902F54}" type="parTrans" cxnId="{01142FEC-1168-4913-858B-DF3338940548}">
      <dgm:prSet/>
      <dgm:spPr/>
      <dgm:t>
        <a:bodyPr/>
        <a:lstStyle/>
        <a:p>
          <a:endParaRPr lang="zh-CN" altLang="en-US"/>
        </a:p>
      </dgm:t>
    </dgm:pt>
    <dgm:pt modelId="{5894ECC1-7D8C-40EB-8FBD-48CE1A77E4D0}" type="sibTrans" cxnId="{01142FEC-1168-4913-858B-DF3338940548}">
      <dgm:prSet/>
      <dgm:spPr/>
      <dgm:t>
        <a:bodyPr/>
        <a:lstStyle/>
        <a:p>
          <a:endParaRPr lang="zh-CN" altLang="en-US"/>
        </a:p>
      </dgm:t>
    </dgm:pt>
    <dgm:pt modelId="{0242BCC0-0199-4022-9758-A0F758C5DF94}" type="pres">
      <dgm:prSet presAssocID="{5F6F88BA-2EE3-4C93-836D-A033885F976F}" presName="Name0" presStyleCnt="0">
        <dgm:presLayoutVars>
          <dgm:dir/>
          <dgm:animLvl val="lvl"/>
          <dgm:resizeHandles/>
        </dgm:presLayoutVars>
      </dgm:prSet>
      <dgm:spPr/>
    </dgm:pt>
    <dgm:pt modelId="{DD10870E-FC1C-492F-B5C9-3C5EE60EF877}" type="pres">
      <dgm:prSet presAssocID="{104DE345-A8BC-4375-A7D9-9CB533B4D6F6}" presName="linNode" presStyleCnt="0"/>
      <dgm:spPr/>
    </dgm:pt>
    <dgm:pt modelId="{894B7CA3-9619-4758-BD5F-A9FFAB33C9AC}" type="pres">
      <dgm:prSet presAssocID="{104DE345-A8BC-4375-A7D9-9CB533B4D6F6}" presName="parentShp" presStyleLbl="node1" presStyleIdx="0" presStyleCnt="3" custScaleX="49405" custScaleY="80122" custLinFactNeighborX="-9068" custLinFactNeighborY="-724">
        <dgm:presLayoutVars>
          <dgm:bulletEnabled val="1"/>
        </dgm:presLayoutVars>
      </dgm:prSet>
      <dgm:spPr/>
    </dgm:pt>
    <dgm:pt modelId="{04FF3E49-DD3E-47C7-A82C-9687A0265ED3}" type="pres">
      <dgm:prSet presAssocID="{104DE345-A8BC-4375-A7D9-9CB533B4D6F6}" presName="childShp" presStyleLbl="bgAccFollowNode1" presStyleIdx="0" presStyleCnt="3" custScaleX="134655">
        <dgm:presLayoutVars>
          <dgm:bulletEnabled val="1"/>
        </dgm:presLayoutVars>
      </dgm:prSet>
      <dgm:spPr/>
    </dgm:pt>
    <dgm:pt modelId="{0E1CA74D-BCD5-4D1F-A014-3571C78A00C0}" type="pres">
      <dgm:prSet presAssocID="{76BAF5F4-C717-40F0-8332-A0174385075E}" presName="spacing" presStyleCnt="0"/>
      <dgm:spPr/>
    </dgm:pt>
    <dgm:pt modelId="{6A009B46-502D-4C13-B9D4-564D0D8A87E2}" type="pres">
      <dgm:prSet presAssocID="{E8E7854F-FFD5-484E-813D-9155D4644175}" presName="linNode" presStyleCnt="0"/>
      <dgm:spPr/>
    </dgm:pt>
    <dgm:pt modelId="{9CB28F70-74AF-476A-A048-4E110C09897B}" type="pres">
      <dgm:prSet presAssocID="{E8E7854F-FFD5-484E-813D-9155D4644175}" presName="parentShp" presStyleLbl="node1" presStyleIdx="1" presStyleCnt="3" custScaleX="47803" custScaleY="84236" custLinFactNeighborX="-18298" custLinFactNeighborY="-6275">
        <dgm:presLayoutVars>
          <dgm:bulletEnabled val="1"/>
        </dgm:presLayoutVars>
      </dgm:prSet>
      <dgm:spPr/>
    </dgm:pt>
    <dgm:pt modelId="{9ACF045F-FAB1-41F1-99CC-65D2B9BB63FE}" type="pres">
      <dgm:prSet presAssocID="{E8E7854F-FFD5-484E-813D-9155D4644175}" presName="childShp" presStyleLbl="bgAccFollowNode1" presStyleIdx="1" presStyleCnt="3" custScaleX="136561" custLinFactNeighborX="640" custLinFactNeighborY="-7966">
        <dgm:presLayoutVars>
          <dgm:bulletEnabled val="1"/>
        </dgm:presLayoutVars>
      </dgm:prSet>
      <dgm:spPr/>
    </dgm:pt>
    <dgm:pt modelId="{B6FB49F0-B2EA-4864-935A-19C35A4A6EC0}" type="pres">
      <dgm:prSet presAssocID="{DCE297CC-3723-45C9-929F-B6E847E58C09}" presName="spacing" presStyleCnt="0"/>
      <dgm:spPr/>
    </dgm:pt>
    <dgm:pt modelId="{BA99E2C2-5378-4FF8-8981-C2ED1E17E0CF}" type="pres">
      <dgm:prSet presAssocID="{A82AE0DD-2A83-4F8B-A112-E907252CBCA4}" presName="linNode" presStyleCnt="0"/>
      <dgm:spPr/>
    </dgm:pt>
    <dgm:pt modelId="{9F0BA5DB-AC4E-4153-A5AF-5F6FA7D5DEA5}" type="pres">
      <dgm:prSet presAssocID="{A82AE0DD-2A83-4F8B-A112-E907252CBCA4}" presName="parentShp" presStyleLbl="node1" presStyleIdx="2" presStyleCnt="3" custScaleX="46233" custScaleY="74369" custLinFactNeighborX="-18892" custLinFactNeighborY="-13052">
        <dgm:presLayoutVars>
          <dgm:bulletEnabled val="1"/>
        </dgm:presLayoutVars>
      </dgm:prSet>
      <dgm:spPr/>
    </dgm:pt>
    <dgm:pt modelId="{6BDFDAA7-D4C0-4B52-A2D2-02700E9C5F4B}" type="pres">
      <dgm:prSet presAssocID="{A82AE0DD-2A83-4F8B-A112-E907252CBCA4}" presName="childShp" presStyleLbl="bgAccFollowNode1" presStyleIdx="2" presStyleCnt="3" custScaleX="148728" custLinFactNeighborX="289" custLinFactNeighborY="-10074">
        <dgm:presLayoutVars>
          <dgm:bulletEnabled val="1"/>
        </dgm:presLayoutVars>
      </dgm:prSet>
      <dgm:spPr/>
    </dgm:pt>
  </dgm:ptLst>
  <dgm:cxnLst>
    <dgm:cxn modelId="{680A4C0E-1C19-4CEF-91BA-A3427C0B34CA}" srcId="{E8E7854F-FFD5-484E-813D-9155D4644175}" destId="{1341F4A2-0EA4-43F5-8F1D-415667ADD49C}" srcOrd="0" destOrd="0" parTransId="{43E130E9-51BA-4BD1-99C4-A44F08C10DD8}" sibTransId="{8A09D69C-DB40-4DD2-ADE9-ED34A0EBD28B}"/>
    <dgm:cxn modelId="{D90C7B71-6307-4C8C-93B1-8259904F1CC3}" type="presOf" srcId="{89A8AB7A-02FB-47FC-B5F8-2DE50C31A6DB}" destId="{04FF3E49-DD3E-47C7-A82C-9687A0265ED3}" srcOrd="0" destOrd="0" presId="urn:microsoft.com/office/officeart/2005/8/layout/vList6"/>
    <dgm:cxn modelId="{C599B379-D8A3-42C9-A631-9263D04156AC}" type="presOf" srcId="{A82AE0DD-2A83-4F8B-A112-E907252CBCA4}" destId="{9F0BA5DB-AC4E-4153-A5AF-5F6FA7D5DEA5}" srcOrd="0" destOrd="0" presId="urn:microsoft.com/office/officeart/2005/8/layout/vList6"/>
    <dgm:cxn modelId="{459EC17C-F086-4B82-9613-9D439C0E19F8}" srcId="{5F6F88BA-2EE3-4C93-836D-A033885F976F}" destId="{A82AE0DD-2A83-4F8B-A112-E907252CBCA4}" srcOrd="2" destOrd="0" parTransId="{692621E0-9CC4-4D8B-AD55-961AD6CE88C2}" sibTransId="{1C4919F0-E8F4-4839-B205-C872771FDE74}"/>
    <dgm:cxn modelId="{2B81EA81-9543-45BE-8036-EFE7A1DE2DAD}" type="presOf" srcId="{846078C9-1F7C-4743-8286-EDE942FAC2B0}" destId="{6BDFDAA7-D4C0-4B52-A2D2-02700E9C5F4B}" srcOrd="0" destOrd="0" presId="urn:microsoft.com/office/officeart/2005/8/layout/vList6"/>
    <dgm:cxn modelId="{726F3B8A-DC45-49F0-84D4-F4C6720CA53A}" type="presOf" srcId="{1341F4A2-0EA4-43F5-8F1D-415667ADD49C}" destId="{9ACF045F-FAB1-41F1-99CC-65D2B9BB63FE}" srcOrd="0" destOrd="0" presId="urn:microsoft.com/office/officeart/2005/8/layout/vList6"/>
    <dgm:cxn modelId="{91870895-58F0-43EE-8120-40EC193BD217}" type="presOf" srcId="{E8E7854F-FFD5-484E-813D-9155D4644175}" destId="{9CB28F70-74AF-476A-A048-4E110C09897B}" srcOrd="0" destOrd="0" presId="urn:microsoft.com/office/officeart/2005/8/layout/vList6"/>
    <dgm:cxn modelId="{9080B198-5508-4218-BB74-DFFDCE6113FD}" type="presOf" srcId="{5F6F88BA-2EE3-4C93-836D-A033885F976F}" destId="{0242BCC0-0199-4022-9758-A0F758C5DF94}" srcOrd="0" destOrd="0" presId="urn:microsoft.com/office/officeart/2005/8/layout/vList6"/>
    <dgm:cxn modelId="{42A5279B-065A-4088-8073-C0646D311C7C}" type="presOf" srcId="{104DE345-A8BC-4375-A7D9-9CB533B4D6F6}" destId="{894B7CA3-9619-4758-BD5F-A9FFAB33C9AC}" srcOrd="0" destOrd="0" presId="urn:microsoft.com/office/officeart/2005/8/layout/vList6"/>
    <dgm:cxn modelId="{7F4DE6A6-2A10-4AC7-94CA-D7FEB55308EC}" srcId="{5F6F88BA-2EE3-4C93-836D-A033885F976F}" destId="{104DE345-A8BC-4375-A7D9-9CB533B4D6F6}" srcOrd="0" destOrd="0" parTransId="{56CC92CB-040E-4437-B403-8B475DD6DA32}" sibTransId="{76BAF5F4-C717-40F0-8332-A0174385075E}"/>
    <dgm:cxn modelId="{154FB1C0-3D88-40FD-9025-8C8A1A3A04B8}" srcId="{5F6F88BA-2EE3-4C93-836D-A033885F976F}" destId="{E8E7854F-FFD5-484E-813D-9155D4644175}" srcOrd="1" destOrd="0" parTransId="{545426BC-76C2-4403-98B3-B130D70293AF}" sibTransId="{DCE297CC-3723-45C9-929F-B6E847E58C09}"/>
    <dgm:cxn modelId="{7F40F3DE-E022-4250-B015-688E8839ACA3}" srcId="{104DE345-A8BC-4375-A7D9-9CB533B4D6F6}" destId="{89A8AB7A-02FB-47FC-B5F8-2DE50C31A6DB}" srcOrd="0" destOrd="0" parTransId="{FAF94710-612A-4379-B893-1912D8BD750F}" sibTransId="{A41E9D9D-4099-4D8E-8ABB-92202659FD90}"/>
    <dgm:cxn modelId="{01142FEC-1168-4913-858B-DF3338940548}" srcId="{A82AE0DD-2A83-4F8B-A112-E907252CBCA4}" destId="{846078C9-1F7C-4743-8286-EDE942FAC2B0}" srcOrd="0" destOrd="0" parTransId="{57096F77-9D6C-4A5C-9661-C427D9902F54}" sibTransId="{5894ECC1-7D8C-40EB-8FBD-48CE1A77E4D0}"/>
    <dgm:cxn modelId="{841220FE-8515-4C13-9D0D-16B1605DF29F}" type="presParOf" srcId="{0242BCC0-0199-4022-9758-A0F758C5DF94}" destId="{DD10870E-FC1C-492F-B5C9-3C5EE60EF877}" srcOrd="0" destOrd="0" presId="urn:microsoft.com/office/officeart/2005/8/layout/vList6"/>
    <dgm:cxn modelId="{08979E40-5D8B-4C99-838A-CCFD272F202A}" type="presParOf" srcId="{DD10870E-FC1C-492F-B5C9-3C5EE60EF877}" destId="{894B7CA3-9619-4758-BD5F-A9FFAB33C9AC}" srcOrd="0" destOrd="0" presId="urn:microsoft.com/office/officeart/2005/8/layout/vList6"/>
    <dgm:cxn modelId="{FD38381C-C5F3-4D07-B8D1-F52C53E8E06C}" type="presParOf" srcId="{DD10870E-FC1C-492F-B5C9-3C5EE60EF877}" destId="{04FF3E49-DD3E-47C7-A82C-9687A0265ED3}" srcOrd="1" destOrd="0" presId="urn:microsoft.com/office/officeart/2005/8/layout/vList6"/>
    <dgm:cxn modelId="{3CAD4F3C-4B41-4EFA-A4B6-BFA6D8C9DA51}" type="presParOf" srcId="{0242BCC0-0199-4022-9758-A0F758C5DF94}" destId="{0E1CA74D-BCD5-4D1F-A014-3571C78A00C0}" srcOrd="1" destOrd="0" presId="urn:microsoft.com/office/officeart/2005/8/layout/vList6"/>
    <dgm:cxn modelId="{DA21DE9E-65F2-4AB5-91BA-E90A79292B68}" type="presParOf" srcId="{0242BCC0-0199-4022-9758-A0F758C5DF94}" destId="{6A009B46-502D-4C13-B9D4-564D0D8A87E2}" srcOrd="2" destOrd="0" presId="urn:microsoft.com/office/officeart/2005/8/layout/vList6"/>
    <dgm:cxn modelId="{8DF0E21A-DFE2-4666-BB21-B68AE364ABA9}" type="presParOf" srcId="{6A009B46-502D-4C13-B9D4-564D0D8A87E2}" destId="{9CB28F70-74AF-476A-A048-4E110C09897B}" srcOrd="0" destOrd="0" presId="urn:microsoft.com/office/officeart/2005/8/layout/vList6"/>
    <dgm:cxn modelId="{D8AA821F-2754-4724-8C71-8AEB46E85B5F}" type="presParOf" srcId="{6A009B46-502D-4C13-B9D4-564D0D8A87E2}" destId="{9ACF045F-FAB1-41F1-99CC-65D2B9BB63FE}" srcOrd="1" destOrd="0" presId="urn:microsoft.com/office/officeart/2005/8/layout/vList6"/>
    <dgm:cxn modelId="{29CF2153-19B9-4216-9971-B34F97D78BB7}" type="presParOf" srcId="{0242BCC0-0199-4022-9758-A0F758C5DF94}" destId="{B6FB49F0-B2EA-4864-935A-19C35A4A6EC0}" srcOrd="3" destOrd="0" presId="urn:microsoft.com/office/officeart/2005/8/layout/vList6"/>
    <dgm:cxn modelId="{5461B03F-A9F7-478D-BFF1-78A1C6DD32D6}" type="presParOf" srcId="{0242BCC0-0199-4022-9758-A0F758C5DF94}" destId="{BA99E2C2-5378-4FF8-8981-C2ED1E17E0CF}" srcOrd="4" destOrd="0" presId="urn:microsoft.com/office/officeart/2005/8/layout/vList6"/>
    <dgm:cxn modelId="{1CFAD56A-3067-4961-A61A-800146D3FA4F}" type="presParOf" srcId="{BA99E2C2-5378-4FF8-8981-C2ED1E17E0CF}" destId="{9F0BA5DB-AC4E-4153-A5AF-5F6FA7D5DEA5}" srcOrd="0" destOrd="0" presId="urn:microsoft.com/office/officeart/2005/8/layout/vList6"/>
    <dgm:cxn modelId="{BCC279B0-830D-4D13-AD68-4237442A90A5}" type="presParOf" srcId="{BA99E2C2-5378-4FF8-8981-C2ED1E17E0CF}" destId="{6BDFDAA7-D4C0-4B52-A2D2-02700E9C5F4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9E941-F80B-4685-B161-ED2BEDE1781A}">
      <dsp:nvSpPr>
        <dsp:cNvPr id="0" name=""/>
        <dsp:cNvSpPr/>
      </dsp:nvSpPr>
      <dsp:spPr>
        <a:xfrm>
          <a:off x="0" y="0"/>
          <a:ext cx="11579628" cy="2247367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B81FA-696C-4E93-85E2-14E08690693A}">
      <dsp:nvSpPr>
        <dsp:cNvPr id="0" name=""/>
        <dsp:cNvSpPr/>
      </dsp:nvSpPr>
      <dsp:spPr>
        <a:xfrm>
          <a:off x="241540" y="297110"/>
          <a:ext cx="2529877" cy="1648069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39FF2-453A-4267-B1FC-C78C22486EBA}">
      <dsp:nvSpPr>
        <dsp:cNvPr id="0" name=""/>
        <dsp:cNvSpPr/>
      </dsp:nvSpPr>
      <dsp:spPr>
        <a:xfrm rot="10800000">
          <a:off x="350577" y="2247367"/>
          <a:ext cx="2529877" cy="27467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HTML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CN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HyperText</a:t>
          </a:r>
          <a:r>
            <a:rPr lang="en-US" altLang="zh-CN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Mark-up Language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428379" y="2247367"/>
        <a:ext cx="2374273" cy="2668980"/>
      </dsp:txXfrm>
    </dsp:sp>
    <dsp:sp modelId="{D0251DDA-E692-41EA-BBF0-21257A7C663A}">
      <dsp:nvSpPr>
        <dsp:cNvPr id="0" name=""/>
        <dsp:cNvSpPr/>
      </dsp:nvSpPr>
      <dsp:spPr>
        <a:xfrm>
          <a:off x="3133442" y="299648"/>
          <a:ext cx="2529877" cy="1648069"/>
        </a:xfrm>
        <a:prstGeom prst="roundRect">
          <a:avLst>
            <a:gd name="adj" fmla="val 1000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461F4-8430-44D9-BCA7-34B74EF3AAA2}">
      <dsp:nvSpPr>
        <dsp:cNvPr id="0" name=""/>
        <dsp:cNvSpPr/>
      </dsp:nvSpPr>
      <dsp:spPr>
        <a:xfrm rot="10800000">
          <a:off x="3133442" y="2247367"/>
          <a:ext cx="2529877" cy="27467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altLang="zh-CN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Cascading Style Sheets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3211244" y="2247367"/>
        <a:ext cx="2374273" cy="2668980"/>
      </dsp:txXfrm>
    </dsp:sp>
    <dsp:sp modelId="{25396AFE-964B-449F-9249-71D0A5730FF8}">
      <dsp:nvSpPr>
        <dsp:cNvPr id="0" name=""/>
        <dsp:cNvSpPr/>
      </dsp:nvSpPr>
      <dsp:spPr>
        <a:xfrm>
          <a:off x="5954711" y="299648"/>
          <a:ext cx="2529877" cy="1648069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4C761-6347-4CBF-A509-5D062AB855F7}">
      <dsp:nvSpPr>
        <dsp:cNvPr id="0" name=""/>
        <dsp:cNvSpPr/>
      </dsp:nvSpPr>
      <dsp:spPr>
        <a:xfrm rot="10800000">
          <a:off x="5916307" y="2247367"/>
          <a:ext cx="2529877" cy="2746782"/>
        </a:xfrm>
        <a:prstGeom prst="round2SameRect">
          <a:avLst>
            <a:gd name="adj1" fmla="val 10500"/>
            <a:gd name="adj2" fmla="val 0"/>
          </a:avLst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Flash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(Edge</a:t>
          </a:r>
          <a:r>
            <a:rPr lang="zh-CN" alt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、</a:t>
          </a:r>
          <a:r>
            <a:rPr lang="en-US" alt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Google</a:t>
          </a:r>
          <a:r>
            <a:rPr lang="zh-CN" alt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已不再支持</a:t>
          </a:r>
          <a:r>
            <a:rPr 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zh-CN" alt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5994109" y="2247367"/>
        <a:ext cx="2374273" cy="2668980"/>
      </dsp:txXfrm>
    </dsp:sp>
    <dsp:sp modelId="{39015A4E-CEE0-4D5E-8118-4E0583285147}">
      <dsp:nvSpPr>
        <dsp:cNvPr id="0" name=""/>
        <dsp:cNvSpPr/>
      </dsp:nvSpPr>
      <dsp:spPr>
        <a:xfrm>
          <a:off x="8699172" y="299648"/>
          <a:ext cx="2529877" cy="164806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4D2E6-D030-4399-99A0-ADFF8D9CF3D9}">
      <dsp:nvSpPr>
        <dsp:cNvPr id="0" name=""/>
        <dsp:cNvSpPr/>
      </dsp:nvSpPr>
      <dsp:spPr>
        <a:xfrm rot="10800000">
          <a:off x="8699172" y="2247367"/>
          <a:ext cx="2529877" cy="27467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客户端脚本技术</a:t>
          </a:r>
          <a:endParaRPr lang="en-US" altLang="zh-CN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(JavaScript</a:t>
          </a:r>
          <a:r>
            <a:rPr lang="zh-CN" altLang="en-US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和</a:t>
          </a:r>
          <a:r>
            <a:rPr lang="en-US" altLang="zh-CN" sz="28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Visual Basic Script)</a:t>
          </a:r>
          <a:endParaRPr lang="zh-CN" altLang="en-US" sz="2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8776974" y="2247367"/>
        <a:ext cx="2374273" cy="2668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F3E49-DD3E-47C7-A82C-9687A0265ED3}">
      <dsp:nvSpPr>
        <dsp:cNvPr id="0" name=""/>
        <dsp:cNvSpPr/>
      </dsp:nvSpPr>
      <dsp:spPr>
        <a:xfrm>
          <a:off x="1399590" y="0"/>
          <a:ext cx="5716974" cy="12504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just" defTabSz="889000">
            <a:lnSpc>
              <a:spcPts val="3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又称选择器，是</a:t>
          </a:r>
          <a:r>
            <a:rPr lang="en-US" sz="2000" kern="1200" dirty="0"/>
            <a:t>CSS</a:t>
          </a:r>
          <a:r>
            <a:rPr lang="zh-CN" sz="2000" kern="1200" dirty="0"/>
            <a:t>中很重要的概念，</a:t>
          </a:r>
          <a:r>
            <a:rPr lang="en-US" sz="2000" kern="1200" dirty="0"/>
            <a:t>HTML</a:t>
          </a:r>
          <a:r>
            <a:rPr lang="zh-CN" sz="2000" kern="1200" dirty="0"/>
            <a:t>语言中的标记通过不同的</a:t>
          </a:r>
          <a:r>
            <a:rPr lang="en-US" sz="2000" kern="1200" dirty="0"/>
            <a:t>CSS</a:t>
          </a:r>
          <a:r>
            <a:rPr lang="zh-CN" sz="2000" kern="1200" dirty="0"/>
            <a:t>选择器进行控制</a:t>
          </a:r>
          <a:r>
            <a:rPr lang="zh-CN" altLang="en-US" sz="2000" kern="1200" dirty="0"/>
            <a:t>。</a:t>
          </a:r>
        </a:p>
      </dsp:txBody>
      <dsp:txXfrm>
        <a:off x="1399590" y="156305"/>
        <a:ext cx="5248059" cy="937829"/>
      </dsp:txXfrm>
    </dsp:sp>
    <dsp:sp modelId="{894B7CA3-9619-4758-BD5F-A9FFAB33C9AC}">
      <dsp:nvSpPr>
        <dsp:cNvPr id="0" name=""/>
        <dsp:cNvSpPr/>
      </dsp:nvSpPr>
      <dsp:spPr>
        <a:xfrm>
          <a:off x="0" y="115227"/>
          <a:ext cx="1398374" cy="10018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选择符</a:t>
          </a:r>
        </a:p>
      </dsp:txBody>
      <dsp:txXfrm>
        <a:off x="48908" y="164135"/>
        <a:ext cx="1300558" cy="904060"/>
      </dsp:txXfrm>
    </dsp:sp>
    <dsp:sp modelId="{9ACF045F-FAB1-41F1-99CC-65D2B9BB63FE}">
      <dsp:nvSpPr>
        <dsp:cNvPr id="0" name=""/>
        <dsp:cNvSpPr/>
      </dsp:nvSpPr>
      <dsp:spPr>
        <a:xfrm>
          <a:off x="1348362" y="1275872"/>
          <a:ext cx="5769419" cy="12504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主要包括字体属性、布局属性、列表项目属性、表格属性等内容。一些属性只有部分浏览器支持。</a:t>
          </a:r>
        </a:p>
      </dsp:txBody>
      <dsp:txXfrm>
        <a:off x="1348362" y="1432177"/>
        <a:ext cx="5300504" cy="937829"/>
      </dsp:txXfrm>
    </dsp:sp>
    <dsp:sp modelId="{9CB28F70-74AF-476A-A048-4E110C09897B}">
      <dsp:nvSpPr>
        <dsp:cNvPr id="0" name=""/>
        <dsp:cNvSpPr/>
      </dsp:nvSpPr>
      <dsp:spPr>
        <a:xfrm>
          <a:off x="0" y="1395577"/>
          <a:ext cx="1346385" cy="10533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属性</a:t>
          </a:r>
        </a:p>
      </dsp:txBody>
      <dsp:txXfrm>
        <a:off x="51419" y="1446996"/>
        <a:ext cx="1243547" cy="950481"/>
      </dsp:txXfrm>
    </dsp:sp>
    <dsp:sp modelId="{6BDFDAA7-D4C0-4B52-A2D2-02700E9C5F4B}">
      <dsp:nvSpPr>
        <dsp:cNvPr id="0" name=""/>
        <dsp:cNvSpPr/>
      </dsp:nvSpPr>
      <dsp:spPr>
        <a:xfrm>
          <a:off x="1225109" y="2624996"/>
          <a:ext cx="5892672" cy="12504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dist" defTabSz="889000">
            <a:lnSpc>
              <a:spcPts val="32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000" kern="1200" dirty="0"/>
            <a:t>为某属性的有效值。属性与属性值之间以“</a:t>
          </a:r>
          <a:r>
            <a:rPr lang="en-US" sz="2000" kern="1200" dirty="0"/>
            <a:t>:</a:t>
          </a:r>
          <a:r>
            <a:rPr lang="zh-CN" sz="2000" kern="1200" dirty="0"/>
            <a:t>”号分隔。</a:t>
          </a:r>
          <a:r>
            <a:rPr lang="zh-CN" altLang="en-US" sz="2000" kern="1200" dirty="0"/>
            <a:t>当</a:t>
          </a:r>
          <a:r>
            <a:rPr lang="zh-CN" sz="2000" kern="1200" dirty="0"/>
            <a:t>有多个属性时，使用“；”分隔。</a:t>
          </a:r>
          <a:endParaRPr lang="zh-CN" altLang="en-US" sz="2000" kern="1200" dirty="0"/>
        </a:p>
      </dsp:txBody>
      <dsp:txXfrm>
        <a:off x="1225109" y="2781301"/>
        <a:ext cx="5423757" cy="937829"/>
      </dsp:txXfrm>
    </dsp:sp>
    <dsp:sp modelId="{9F0BA5DB-AC4E-4153-A5AF-5F6FA7D5DEA5}">
      <dsp:nvSpPr>
        <dsp:cNvPr id="0" name=""/>
        <dsp:cNvSpPr/>
      </dsp:nvSpPr>
      <dsp:spPr>
        <a:xfrm>
          <a:off x="0" y="2748008"/>
          <a:ext cx="1221182" cy="9299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属性值</a:t>
          </a:r>
        </a:p>
      </dsp:txBody>
      <dsp:txXfrm>
        <a:off x="45396" y="2793404"/>
        <a:ext cx="1130390" cy="839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9B4F8-B9B8-4A16-8056-FA7F3557B8C5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70A8B-A679-4A27-84B0-328234F412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63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89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69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2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39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27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235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07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439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8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8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83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9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7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85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7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94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0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70A8B-A679-4A27-84B0-328234F4124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69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78803-B1DC-855D-4DBC-529C7B54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7C180CA-31F6-67D4-92EB-26328318A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F7C99-DE6D-CC4A-13E9-B199547E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01F4ED-8EBE-6D08-6AFA-83BEDBE4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26A27D-90CC-3601-A639-180B0433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31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AD5EA-43B4-7D57-6D5C-ACC108BD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9115D-45D6-A3B1-BD08-CC69524FE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215E8-5099-BA84-7285-04122E78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0879CB-FB62-F65B-1FDD-034F371D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F04D0F-BE4E-6A08-5845-F072380A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993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A60B3F-C130-8897-15D6-CE9EFD032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AD31B4-DC93-B234-4054-7FEFBBB7E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7C8E2-7A2C-8AFF-7CF8-64EC9EB3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DC6749-E5D1-48B8-1B01-D8C5B902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2010D-BD5E-4847-2686-CB5238D6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4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3C689-BB9A-44D4-9884-20238864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7EB2BC-19DC-7BE6-F6BC-B9596402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F30DFF-0024-B056-9F82-8C493A56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73461-4D10-0C4F-BB91-04174223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A0E1E-1EF3-65E1-AE51-4A848013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30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E00A7-037E-C6B8-217B-6E59CA11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BBD18-41BC-F243-A748-621D206A6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2A086-3A6A-2663-986C-230BB245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9BFA0-09BF-82A0-2DA1-00E089EE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15D31F-C8AB-49A1-BE2A-7978982C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8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F9EB-60E2-9DF8-B909-E3622639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6526EB-CCFD-243B-6B54-0AB8A8C9F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401016-EB74-06FE-2CEF-CA92D678D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4DFAD-2BDF-B94A-C52C-D08801DE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970325-1C82-AD51-5285-323C7596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805842-495A-D34F-6E5F-A83357F1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3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F1F9AA-A543-96F2-E8B0-145B6975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CA0668-F08B-0A09-5C9C-A62E48491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9137B1-9742-527D-7626-817B96750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ACEF82-CFF5-57FF-1A8C-68363ED30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3CD740-7D59-95C6-8E32-988FF3285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0A8A02-67E5-5BCF-3F24-0D94BE26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EB029-22E3-A395-AFFD-D3FA70A4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5CFE57-73C0-FE8C-83A6-ADB75C5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1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6052F-8656-99E0-A044-96ECD0E8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5A215E-1D10-DE23-E4B1-1F7670B6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B3C5798-2116-D8F9-B4FA-F61DB0C3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8A7607-91E2-D637-232F-4F9B5690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14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8209A8-E09C-41E7-77FC-C499885C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A37CDE-627B-8688-DE6A-9272DAA4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8CD9DF-2CAD-5A4B-D811-2287DBF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69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4C832-1EA2-BAEF-B8EB-4A7F5977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7E8AD-CE50-09DC-30BF-F8AAF0C03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6463A9-F51C-BB9E-BD1A-C24ED2C54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082058-9BD1-A542-82D2-B84766C8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C85E9-6032-4C2C-8952-E2A43F997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7E3FE3-CFC3-6E0C-6173-EED7910B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5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2FE76-0511-2BB5-4C99-96E6A15C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61A8DA-5020-430A-9CE4-95987DDBE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995129-30D2-1059-B166-F5D4DD4A2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04382C-FCDC-4F2F-087B-9BC3300B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F5B246-D61A-6C5B-859A-3361C3D5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0CA7C-2F21-5E31-61D8-289E720A5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9EBC7F-5221-5BF7-2439-AEDF4362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8853EE-826D-710F-A13C-4FC3AAEC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16301-7B84-993F-66FB-587B3E9E8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7400-BCA1-4CCF-9320-B208241C2B12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F6E63-FFC5-86C6-21DC-04057B77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13343-0FBC-DD7B-F863-B5BEDAE04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7F1C9-C388-4B8F-A2F0-9D28962BC4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3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7.png"/><Relationship Id="rId5" Type="http://schemas.openxmlformats.org/officeDocument/2006/relationships/diagramData" Target="../diagrams/data1.xml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file:///C:\Users\Administrator\AppData\Local\Temp\wps\INetCache\4cd1604d0415d60a54cfede02c6d8034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2.jpe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3.emf"/><Relationship Id="rId4" Type="http://schemas.openxmlformats.org/officeDocument/2006/relationships/image" Target="file:///C:\Users\Administrator\AppData\Local\Temp\wps\INetCache\f537d6cfc843f98d49362494447ac0d5" TargetMode="External"/><Relationship Id="rId9" Type="http://schemas.microsoft.com/office/2007/relationships/diagramDrawing" Target="../diagrams/drawin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file:///C:\Users\Administrator\AppData\Local\Temp\wps\INetCache\83127aba6d8c2ed4c9b8c7c0fdeebc1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3">
            <a:extLst>
              <a:ext uri="{FF2B5EF4-FFF2-40B4-BE49-F238E27FC236}">
                <a16:creationId xmlns:a16="http://schemas.microsoft.com/office/drawing/2014/main" id="{1851DF1D-AE01-5A58-8E63-6FD43D896E82}"/>
              </a:ext>
            </a:extLst>
          </p:cNvPr>
          <p:cNvSpPr txBox="1">
            <a:spLocks/>
          </p:cNvSpPr>
          <p:nvPr/>
        </p:nvSpPr>
        <p:spPr>
          <a:xfrm>
            <a:off x="3574472" y="3333404"/>
            <a:ext cx="5819818" cy="3309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任课教师：何晓玉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院系：计算机科学与技术学院</a:t>
            </a: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邮箱：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hexiaoyv@zstu.edu.cn</a:t>
            </a: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办公室：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10-605</a:t>
            </a:r>
          </a:p>
          <a:p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A825BFF-E83D-4E9D-E6C3-80A53C60D543}"/>
              </a:ext>
            </a:extLst>
          </p:cNvPr>
          <p:cNvSpPr txBox="1"/>
          <p:nvPr/>
        </p:nvSpPr>
        <p:spPr>
          <a:xfrm>
            <a:off x="2760032" y="622537"/>
            <a:ext cx="603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应用开发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167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83326E45-002D-A153-C2B5-7CB0A4A6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2654" y="993113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49C9AEF-C134-191C-6959-4010333F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74" y="838927"/>
            <a:ext cx="2834964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B/S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体系结构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ED8873BC-A32D-C70C-35F1-99E7582D8A22}"/>
              </a:ext>
            </a:extLst>
          </p:cNvPr>
          <p:cNvSpPr txBox="1"/>
          <p:nvPr/>
        </p:nvSpPr>
        <p:spPr>
          <a:xfrm>
            <a:off x="657174" y="1791681"/>
            <a:ext cx="8691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B/S</a:t>
            </a:r>
            <a:r>
              <a:rPr lang="zh-CN" altLang="en-US" sz="2400" dirty="0"/>
              <a:t>是</a:t>
            </a:r>
            <a:r>
              <a:rPr lang="en-US" sz="2400" dirty="0"/>
              <a:t>Brower/Server</a:t>
            </a:r>
            <a:r>
              <a:rPr lang="zh-CN" altLang="en-US" sz="2400" dirty="0"/>
              <a:t>的缩写，即浏览器</a:t>
            </a:r>
            <a:r>
              <a:rPr lang="en-US" sz="2400" dirty="0"/>
              <a:t>/</a:t>
            </a:r>
            <a:r>
              <a:rPr lang="zh-CN" altLang="en-US" sz="2400" dirty="0"/>
              <a:t>服务器结构。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DAD6B-2D30-36F8-5B8C-6FB8EE38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4" y="2745663"/>
            <a:ext cx="11382245" cy="37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7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83326E45-002D-A153-C2B5-7CB0A4A6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2654" y="993113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49C9AEF-C134-191C-6959-4010333F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74" y="838927"/>
            <a:ext cx="2834964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B/S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体系结构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5C34F62-0B3F-3228-4FE7-FA9E72A920FD}"/>
              </a:ext>
            </a:extLst>
          </p:cNvPr>
          <p:cNvSpPr/>
          <p:nvPr/>
        </p:nvSpPr>
        <p:spPr>
          <a:xfrm>
            <a:off x="1271847" y="1960250"/>
            <a:ext cx="1908175" cy="430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Web</a:t>
            </a:r>
            <a:r>
              <a:rPr lang="zh-CN" altLang="en-US" sz="24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6F8F5813-44C8-1DEC-8C31-3F3F1BF5E9D0}"/>
              </a:ext>
            </a:extLst>
          </p:cNvPr>
          <p:cNvSpPr/>
          <p:nvPr/>
        </p:nvSpPr>
        <p:spPr>
          <a:xfrm>
            <a:off x="4064253" y="1870069"/>
            <a:ext cx="1272473" cy="523178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网络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DC9BE4A-9C8D-F7C1-D5A1-15C1B600ADA9}"/>
              </a:ext>
            </a:extLst>
          </p:cNvPr>
          <p:cNvSpPr/>
          <p:nvPr/>
        </p:nvSpPr>
        <p:spPr>
          <a:xfrm>
            <a:off x="7453792" y="1905414"/>
            <a:ext cx="1176459" cy="4471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浏览器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766238E-3237-4472-1C20-66C452BB9BF0}"/>
              </a:ext>
            </a:extLst>
          </p:cNvPr>
          <p:cNvSpPr/>
          <p:nvPr/>
        </p:nvSpPr>
        <p:spPr>
          <a:xfrm>
            <a:off x="9277862" y="1912663"/>
            <a:ext cx="1211352" cy="4471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图形库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D7185E1-8016-2B26-BE9A-363AE73F61D4}"/>
              </a:ext>
            </a:extLst>
          </p:cNvPr>
          <p:cNvCxnSpPr>
            <a:cxnSpLocks/>
          </p:cNvCxnSpPr>
          <p:nvPr/>
        </p:nvCxnSpPr>
        <p:spPr>
          <a:xfrm>
            <a:off x="8630251" y="2159672"/>
            <a:ext cx="64761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998D736-404B-14FE-A503-0FA9A83D238D}"/>
              </a:ext>
            </a:extLst>
          </p:cNvPr>
          <p:cNvCxnSpPr>
            <a:cxnSpLocks/>
          </p:cNvCxnSpPr>
          <p:nvPr/>
        </p:nvCxnSpPr>
        <p:spPr>
          <a:xfrm>
            <a:off x="3180022" y="2151509"/>
            <a:ext cx="8765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6231A46-AA50-C409-99AE-279CE3BE976F}"/>
              </a:ext>
            </a:extLst>
          </p:cNvPr>
          <p:cNvCxnSpPr>
            <a:cxnSpLocks/>
          </p:cNvCxnSpPr>
          <p:nvPr/>
        </p:nvCxnSpPr>
        <p:spPr>
          <a:xfrm>
            <a:off x="5406512" y="2167453"/>
            <a:ext cx="2047280" cy="81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39005CAE-1FB2-3493-27FB-EE4B2D030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280"/>
          <a:stretch/>
        </p:blipFill>
        <p:spPr>
          <a:xfrm>
            <a:off x="1080654" y="2818072"/>
            <a:ext cx="5865720" cy="38071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A9DDDD7-4C55-2A5A-48BB-E3FF603AC652}"/>
              </a:ext>
            </a:extLst>
          </p:cNvPr>
          <p:cNvSpPr/>
          <p:nvPr/>
        </p:nvSpPr>
        <p:spPr>
          <a:xfrm>
            <a:off x="7453792" y="3472506"/>
            <a:ext cx="39678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cs typeface="+mn-ea"/>
                <a:sym typeface="+mn-lt"/>
              </a:rPr>
              <a:t>Web</a:t>
            </a:r>
            <a:r>
              <a:rPr lang="zh-CN" altLang="en-US" sz="2400" dirty="0">
                <a:cs typeface="+mn-ea"/>
                <a:sym typeface="+mn-lt"/>
              </a:rPr>
              <a:t>服务器负责将整个</a:t>
            </a:r>
            <a:r>
              <a:rPr lang="en-US" altLang="zh-CN" sz="2400" dirty="0">
                <a:cs typeface="+mn-ea"/>
                <a:sym typeface="+mn-lt"/>
              </a:rPr>
              <a:t>HTML</a:t>
            </a:r>
            <a:r>
              <a:rPr lang="zh-CN" altLang="en-US" sz="2400" dirty="0">
                <a:cs typeface="+mn-ea"/>
                <a:sym typeface="+mn-lt"/>
              </a:rPr>
              <a:t>页面数据发送给客户端的浏览器，页面包括车次、时间、价格等必须信息，还包括表格、按钮、复选框等页面图形布局数据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B1EDA7-EB1D-7818-4997-C072D05B081B}"/>
              </a:ext>
            </a:extLst>
          </p:cNvPr>
          <p:cNvSpPr txBox="1"/>
          <p:nvPr/>
        </p:nvSpPr>
        <p:spPr>
          <a:xfrm>
            <a:off x="5406512" y="1674582"/>
            <a:ext cx="2047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html</a:t>
            </a:r>
            <a:r>
              <a:rPr lang="zh-CN" altLang="en-US" sz="2400" dirty="0">
                <a:cs typeface="+mn-ea"/>
                <a:sym typeface="+mn-lt"/>
              </a:rPr>
              <a:t>页面数据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437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E956BE-1A7A-AE86-BB10-1E6EE430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1" y="1408034"/>
            <a:ext cx="12105559" cy="5290225"/>
          </a:xfrm>
          <a:prstGeom prst="rect">
            <a:avLst/>
          </a:prstGeom>
        </p:spPr>
      </p:pic>
      <p:pic>
        <p:nvPicPr>
          <p:cNvPr id="10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27117BA2-E57E-E5B5-5F00-EFCF2BACB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3498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3737D9AE-F1C7-38BC-36F7-0AB64470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74" y="782187"/>
            <a:ext cx="3179217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C/S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与</a:t>
            </a: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B/S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的区别</a:t>
            </a:r>
          </a:p>
        </p:txBody>
      </p:sp>
    </p:spTree>
    <p:extLst>
      <p:ext uri="{BB962C8B-B14F-4D97-AF65-F5344CB8AC3E}">
        <p14:creationId xmlns:p14="http://schemas.microsoft.com/office/powerpoint/2010/main" val="194933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静态网站与动态网站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B9C0C1-D7BF-955C-D68C-31118023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98" y="1576516"/>
            <a:ext cx="7849831" cy="4940670"/>
          </a:xfrm>
          <a:prstGeom prst="roundRect">
            <a:avLst>
              <a:gd name="adj" fmla="val 4531"/>
            </a:avLst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0A351D02-7B7C-1627-E7C9-B158D40356DD}"/>
              </a:ext>
            </a:extLst>
          </p:cNvPr>
          <p:cNvGrpSpPr/>
          <p:nvPr/>
        </p:nvGrpSpPr>
        <p:grpSpPr>
          <a:xfrm>
            <a:off x="7506887" y="2653484"/>
            <a:ext cx="4493912" cy="2643209"/>
            <a:chOff x="7715067" y="2153943"/>
            <a:chExt cx="3456384" cy="264320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BDBD1EC-DEF5-5DBE-6B26-9A4D9C673B4A}"/>
                </a:ext>
              </a:extLst>
            </p:cNvPr>
            <p:cNvGrpSpPr/>
            <p:nvPr/>
          </p:nvGrpSpPr>
          <p:grpSpPr>
            <a:xfrm>
              <a:off x="7715067" y="2153943"/>
              <a:ext cx="3456384" cy="2628000"/>
              <a:chOff x="7384187" y="1629825"/>
              <a:chExt cx="3456384" cy="2664297"/>
            </a:xfrm>
            <a:solidFill>
              <a:schemeClr val="bg1"/>
            </a:solidFill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864C89F5-1FC4-5183-4C7C-E70314D80A4A}"/>
                  </a:ext>
                </a:extLst>
              </p:cNvPr>
              <p:cNvSpPr/>
              <p:nvPr/>
            </p:nvSpPr>
            <p:spPr>
              <a:xfrm>
                <a:off x="7384187" y="1629825"/>
                <a:ext cx="3456384" cy="2664297"/>
              </a:xfrm>
              <a:prstGeom prst="roundRect">
                <a:avLst>
                  <a:gd name="adj" fmla="val 7102"/>
                </a:avLst>
              </a:prstGeom>
              <a:grpFill/>
              <a:ln w="2540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4CCE3C1-281B-5727-9C82-FA4AC05B03A2}"/>
                  </a:ext>
                </a:extLst>
              </p:cNvPr>
              <p:cNvSpPr/>
              <p:nvPr/>
            </p:nvSpPr>
            <p:spPr>
              <a:xfrm>
                <a:off x="7473312" y="1846935"/>
                <a:ext cx="3311851" cy="186189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120000"/>
                  </a:lnSpc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　</a:t>
                </a:r>
                <a:r>
                  <a:rPr kumimoji="0" lang="zh-CN" alt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　</a:t>
                </a:r>
                <a:r>
                  <a:rPr lang="zh-CN" altLang="en-US" sz="2400" b="1" kern="0" dirty="0">
                    <a:solidFill>
                      <a:srgbClr val="C00000"/>
                    </a:solidFill>
                    <a:cs typeface="+mn-ea"/>
                    <a:sym typeface="+mn-lt"/>
                  </a:rPr>
                  <a:t>网站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(Website)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是指在因特网上根据一定的规则，使用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HTML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等工具制作的用于展示特定内容相关网页的集合。</a:t>
                </a:r>
              </a:p>
            </p:txBody>
          </p:sp>
        </p:grpSp>
        <p:sp>
          <p:nvSpPr>
            <p:cNvPr id="5" name="íśļiḓê">
              <a:extLst>
                <a:ext uri="{FF2B5EF4-FFF2-40B4-BE49-F238E27FC236}">
                  <a16:creationId xmlns:a16="http://schemas.microsoft.com/office/drawing/2014/main" id="{815FF0F6-BFC0-E15E-7907-7EF307BB7180}"/>
                </a:ext>
              </a:extLst>
            </p:cNvPr>
            <p:cNvSpPr/>
            <p:nvPr/>
          </p:nvSpPr>
          <p:spPr>
            <a:xfrm>
              <a:off x="7715067" y="4545152"/>
              <a:ext cx="3456000" cy="252000"/>
            </a:xfrm>
            <a:prstGeom prst="rect">
              <a:avLst/>
            </a:prstGeom>
            <a:solidFill>
              <a:schemeClr val="accent3"/>
            </a:solidFill>
            <a:ln w="12700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91440" tIns="45720" rIns="91440" bIns="45720" anchor="ctr">
              <a:normAutofit fontScale="47500" lnSpcReduction="20000"/>
            </a:bodyPr>
            <a:lstStyle>
              <a:defPPr>
                <a:defRPr lang="zh-CN"/>
              </a:defPPr>
              <a:lvl1pPr marL="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4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0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6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2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6800" algn="l" defTabSz="121920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pic>
        <p:nvPicPr>
          <p:cNvPr id="8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EA5984EB-4E3F-EF45-739E-7E836EAC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927105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183FAF8-3C2F-EF3F-0543-04093674B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" y="738987"/>
            <a:ext cx="2265229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  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网站</a:t>
            </a:r>
          </a:p>
        </p:txBody>
      </p:sp>
    </p:spTree>
    <p:extLst>
      <p:ext uri="{BB962C8B-B14F-4D97-AF65-F5344CB8AC3E}">
        <p14:creationId xmlns:p14="http://schemas.microsoft.com/office/powerpoint/2010/main" val="340785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静态网站与动态网站</a:t>
            </a:r>
          </a:p>
        </p:txBody>
      </p:sp>
      <p:sp>
        <p:nvSpPr>
          <p:cNvPr id="10" name="圆角矩形 5">
            <a:extLst>
              <a:ext uri="{FF2B5EF4-FFF2-40B4-BE49-F238E27FC236}">
                <a16:creationId xmlns:a16="http://schemas.microsoft.com/office/drawing/2014/main" id="{0E9E58B3-23CC-B1EF-824E-BC79D6BC7522}"/>
              </a:ext>
            </a:extLst>
          </p:cNvPr>
          <p:cNvSpPr/>
          <p:nvPr/>
        </p:nvSpPr>
        <p:spPr>
          <a:xfrm>
            <a:off x="247412" y="2357692"/>
            <a:ext cx="5848588" cy="3409184"/>
          </a:xfrm>
          <a:prstGeom prst="roundRect">
            <a:avLst>
              <a:gd name="adj" fmla="val 11722"/>
            </a:avLst>
          </a:pr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6F13B8-2F78-FD70-F5C9-38B2A6829B56}"/>
              </a:ext>
            </a:extLst>
          </p:cNvPr>
          <p:cNvSpPr/>
          <p:nvPr/>
        </p:nvSpPr>
        <p:spPr>
          <a:xfrm>
            <a:off x="463436" y="2886555"/>
            <a:ext cx="5632564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cs typeface="+mn-ea"/>
                <a:sym typeface="+mn-lt"/>
              </a:rPr>
              <a:t>　　</a:t>
            </a: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网页</a:t>
            </a:r>
            <a:r>
              <a:rPr lang="zh-CN" altLang="en-US" sz="2400" dirty="0">
                <a:solidFill>
                  <a:srgbClr val="000000"/>
                </a:solidFill>
                <a:cs typeface="+mn-ea"/>
                <a:sym typeface="+mn-lt"/>
              </a:rPr>
              <a:t>是构成网站的基本元素。网页主要由文字、图像、超链接等元素构成，除此之外，网页的元素还可以包括动画、音频和视频等等。</a:t>
            </a:r>
          </a:p>
        </p:txBody>
      </p:sp>
      <p:pic>
        <p:nvPicPr>
          <p:cNvPr id="21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B8755E42-2EB5-1D8A-3086-D37D6A52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11775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9">
            <a:extLst>
              <a:ext uri="{FF2B5EF4-FFF2-40B4-BE49-F238E27FC236}">
                <a16:creationId xmlns:a16="http://schemas.microsoft.com/office/drawing/2014/main" id="{959B6506-7BC8-76A1-4932-EA6685227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" y="823657"/>
            <a:ext cx="2265229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  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网页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F23526-E9CF-FEDC-5B53-F4013AE8B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71" y="712197"/>
            <a:ext cx="5487717" cy="60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静态网站与动态网站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1FA062-0DAA-39B8-F27D-38B58F3F548D}"/>
              </a:ext>
            </a:extLst>
          </p:cNvPr>
          <p:cNvSpPr txBox="1"/>
          <p:nvPr/>
        </p:nvSpPr>
        <p:spPr>
          <a:xfrm>
            <a:off x="2656768" y="882411"/>
            <a:ext cx="8739982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kern="0" dirty="0">
                <a:solidFill>
                  <a:srgbClr val="C00000"/>
                </a:solidFill>
                <a:cs typeface="+mn-ea"/>
                <a:sym typeface="+mn-lt"/>
              </a:rPr>
              <a:t>主页</a:t>
            </a:r>
            <a:r>
              <a:rPr lang="en-US" altLang="zh-CN" sz="2400" kern="0" dirty="0" err="1">
                <a:solidFill>
                  <a:srgbClr val="000000"/>
                </a:solidFill>
                <a:cs typeface="+mn-ea"/>
                <a:sym typeface="+mn-lt"/>
              </a:rPr>
              <a:t>是一个网站的入口网页</a:t>
            </a:r>
            <a:r>
              <a:rPr lang="zh-CN" altLang="en-US" sz="2400" kern="0" dirty="0">
                <a:solidFill>
                  <a:srgbClr val="000000"/>
                </a:solidFill>
                <a:cs typeface="+mn-ea"/>
                <a:sym typeface="+mn-lt"/>
              </a:rPr>
              <a:t>，</a:t>
            </a:r>
            <a:r>
              <a:rPr lang="en-US" altLang="zh-CN" sz="2400" kern="0" dirty="0" err="1">
                <a:solidFill>
                  <a:srgbClr val="000000"/>
                </a:solidFill>
                <a:cs typeface="+mn-ea"/>
                <a:sym typeface="+mn-lt"/>
              </a:rPr>
              <a:t>也称为首页</a:t>
            </a:r>
            <a:r>
              <a:rPr lang="zh-CN" altLang="en-US" sz="2400" kern="0" dirty="0">
                <a:solidFill>
                  <a:srgbClr val="000000"/>
                </a:solidFill>
                <a:cs typeface="+mn-ea"/>
                <a:sym typeface="+mn-lt"/>
              </a:rPr>
              <a:t>，通常也起到登陆页的作用。</a:t>
            </a:r>
            <a:r>
              <a:rPr lang="en-US" altLang="zh-CN" sz="2400" kern="0" dirty="0" err="1">
                <a:solidFill>
                  <a:srgbClr val="000000"/>
                </a:solidFill>
                <a:cs typeface="+mn-ea"/>
                <a:sym typeface="+mn-lt"/>
              </a:rPr>
              <a:t>大多数作为首页的文件名是</a:t>
            </a:r>
            <a:r>
              <a:rPr lang="en-US" altLang="zh-CN" sz="2400" kern="0" dirty="0" err="1">
                <a:solidFill>
                  <a:srgbClr val="C00000"/>
                </a:solidFill>
                <a:cs typeface="+mn-ea"/>
                <a:sym typeface="+mn-lt"/>
              </a:rPr>
              <a:t>index</a:t>
            </a:r>
            <a:r>
              <a:rPr lang="en-US" altLang="zh-CN" sz="2400" kern="0" dirty="0" err="1">
                <a:solidFill>
                  <a:srgbClr val="000000"/>
                </a:solidFill>
                <a:cs typeface="+mn-ea"/>
                <a:sym typeface="+mn-lt"/>
              </a:rPr>
              <a:t>或</a:t>
            </a:r>
            <a:r>
              <a:rPr lang="en-US" altLang="zh-CN" sz="2400" kern="0" dirty="0" err="1">
                <a:solidFill>
                  <a:srgbClr val="C00000"/>
                </a:solidFill>
                <a:cs typeface="+mn-ea"/>
                <a:sym typeface="+mn-lt"/>
              </a:rPr>
              <a:t>default</a:t>
            </a:r>
            <a:r>
              <a:rPr lang="en-US" altLang="zh-CN" sz="2400" kern="0" dirty="0">
                <a:solidFill>
                  <a:srgbClr val="000000"/>
                </a:solidFill>
                <a:cs typeface="+mn-ea"/>
                <a:sym typeface="+mn-lt"/>
              </a:rPr>
              <a:t>。</a:t>
            </a:r>
          </a:p>
        </p:txBody>
      </p:sp>
      <p:pic>
        <p:nvPicPr>
          <p:cNvPr id="13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661817C6-7966-F6FB-0B48-4F0889B4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11775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9E2AA45C-84A1-7831-625C-B069BD321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" y="823657"/>
            <a:ext cx="2265229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  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主页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6B2788-F7BC-0FA0-F55F-579B1C6B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428" y="2329660"/>
            <a:ext cx="8248266" cy="39713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9654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静态网站与动态网站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F1C371-526B-5996-C035-6513B9599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124681"/>
              </p:ext>
            </p:extLst>
          </p:nvPr>
        </p:nvGraphicFramePr>
        <p:xfrm>
          <a:off x="554162" y="3350362"/>
          <a:ext cx="11083676" cy="3465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926697" imgH="1312735" progId="">
                  <p:embed/>
                </p:oleObj>
              </mc:Choice>
              <mc:Fallback>
                <p:oleObj r:id="rId3" imgW="3926697" imgH="1312735" progId="">
                  <p:embed/>
                  <p:pic>
                    <p:nvPicPr>
                      <p:cNvPr id="921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62" y="3350362"/>
                        <a:ext cx="11083676" cy="34653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7">
            <a:extLst>
              <a:ext uri="{FF2B5EF4-FFF2-40B4-BE49-F238E27FC236}">
                <a16:creationId xmlns:a16="http://schemas.microsoft.com/office/drawing/2014/main" id="{E90C4C96-7FAB-7EFC-293B-DEBB149ADAFB}"/>
              </a:ext>
            </a:extLst>
          </p:cNvPr>
          <p:cNvSpPr txBox="1"/>
          <p:nvPr/>
        </p:nvSpPr>
        <p:spPr>
          <a:xfrm>
            <a:off x="554162" y="1517991"/>
            <a:ext cx="11083676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400" dirty="0"/>
              <a:t>早期的</a:t>
            </a:r>
            <a:r>
              <a:rPr lang="en-US" sz="2400" dirty="0"/>
              <a:t>Web</a:t>
            </a:r>
            <a:r>
              <a:rPr lang="zh-CN" altLang="en-US" sz="2400" dirty="0"/>
              <a:t>应用主要是静态页面的浏览，即静态网站。静态网页是标准的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文件，不包含在服务器端运行的程序，浏览器就可以运行。</a:t>
            </a:r>
            <a:r>
              <a:rPr lang="zh-CN" altLang="en-US" sz="2400" dirty="0">
                <a:solidFill>
                  <a:srgbClr val="FF0000"/>
                </a:solidFill>
              </a:rPr>
              <a:t>静态网站</a:t>
            </a:r>
            <a:r>
              <a:rPr lang="zh-CN" altLang="en-US" sz="2400" dirty="0"/>
              <a:t>一般用来存放无需用户参与，更新较少的信息。</a:t>
            </a:r>
          </a:p>
        </p:txBody>
      </p:sp>
      <p:pic>
        <p:nvPicPr>
          <p:cNvPr id="6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F5947D49-F473-195C-8EB8-88747624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011775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6A78C2B-DCF4-86BA-26CE-3DB4DC296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" y="823657"/>
            <a:ext cx="2265229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  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静态网站</a:t>
            </a:r>
          </a:p>
        </p:txBody>
      </p:sp>
    </p:spTree>
    <p:extLst>
      <p:ext uri="{BB962C8B-B14F-4D97-AF65-F5344CB8AC3E}">
        <p14:creationId xmlns:p14="http://schemas.microsoft.com/office/powerpoint/2010/main" val="362576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静态网站与动态网站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87D8B9-B5B8-3B66-B59D-F97D91C762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65955"/>
              </p:ext>
            </p:extLst>
          </p:nvPr>
        </p:nvGraphicFramePr>
        <p:xfrm>
          <a:off x="729432" y="3228212"/>
          <a:ext cx="10940310" cy="3687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971220" imgH="1785426" progId="">
                  <p:embed/>
                </p:oleObj>
              </mc:Choice>
              <mc:Fallback>
                <p:oleObj r:id="rId3" imgW="4971220" imgH="1785426" progId="">
                  <p:embed/>
                  <p:pic>
                    <p:nvPicPr>
                      <p:cNvPr id="1064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32" y="3228212"/>
                        <a:ext cx="10940310" cy="3687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4E234B2D-FAC2-FB1B-9274-FBAB5FD36996}"/>
              </a:ext>
            </a:extLst>
          </p:cNvPr>
          <p:cNvSpPr txBox="1"/>
          <p:nvPr/>
        </p:nvSpPr>
        <p:spPr>
          <a:xfrm>
            <a:off x="472992" y="1434930"/>
            <a:ext cx="11246015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400" dirty="0"/>
              <a:t>随着网络的发展，很多线下业务开始向网上发展，基于</a:t>
            </a:r>
            <a:r>
              <a:rPr lang="en-US" altLang="zh-CN" sz="2400" dirty="0"/>
              <a:t>Internet</a:t>
            </a:r>
            <a:r>
              <a:rPr lang="zh-CN" altLang="en-US" sz="2400" dirty="0"/>
              <a:t>的</a:t>
            </a:r>
            <a:r>
              <a:rPr lang="en-US" altLang="zh-CN" sz="2400" dirty="0"/>
              <a:t>Web</a:t>
            </a:r>
            <a:r>
              <a:rPr lang="zh-CN" altLang="en-US" sz="2400" dirty="0"/>
              <a:t>应用也变得越来越复杂，用户所访问的资源已不能只是局限于服务器上保存的静态网页，更多的内容需要根据用户的请求动态生成页面信息，即</a:t>
            </a:r>
            <a:r>
              <a:rPr lang="zh-CN" altLang="en-US" sz="2400" dirty="0">
                <a:solidFill>
                  <a:srgbClr val="FF0000"/>
                </a:solidFill>
              </a:rPr>
              <a:t>动态网站</a:t>
            </a:r>
            <a:r>
              <a:rPr lang="zh-CN" altLang="en-US" sz="2400" dirty="0"/>
              <a:t>。</a:t>
            </a:r>
          </a:p>
        </p:txBody>
      </p:sp>
      <p:pic>
        <p:nvPicPr>
          <p:cNvPr id="16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0296A976-52F4-A99D-7652-CD1040AC0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1045643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3D7C70EB-9971-B967-85D0-C2428C56C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" y="857525"/>
            <a:ext cx="2265229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  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动态网站</a:t>
            </a:r>
          </a:p>
        </p:txBody>
      </p:sp>
    </p:spTree>
    <p:extLst>
      <p:ext uri="{BB962C8B-B14F-4D97-AF65-F5344CB8AC3E}">
        <p14:creationId xmlns:p14="http://schemas.microsoft.com/office/powerpoint/2010/main" val="253489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556" y="866052"/>
            <a:ext cx="3179217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的发展历程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07D604B-5F40-2F12-E24B-C55DE9A9FE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FA96C2-61C1-9499-90FE-9F7E38D60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639" y="829603"/>
            <a:ext cx="3149072" cy="231456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061F787-03DA-52C3-8096-E9DD99D08206}"/>
              </a:ext>
            </a:extLst>
          </p:cNvPr>
          <p:cNvSpPr txBox="1"/>
          <p:nvPr/>
        </p:nvSpPr>
        <p:spPr>
          <a:xfrm>
            <a:off x="0" y="1728329"/>
            <a:ext cx="881149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en-US" altLang="zh-CN" sz="2400" dirty="0"/>
              <a:t>1989 </a:t>
            </a:r>
            <a:r>
              <a:rPr lang="zh-CN" altLang="en-US" sz="2400" dirty="0"/>
              <a:t>年，蒂姆</a:t>
            </a:r>
            <a:r>
              <a:rPr lang="en-US" altLang="zh-CN" sz="2400" dirty="0"/>
              <a:t>·</a:t>
            </a:r>
            <a:r>
              <a:rPr lang="zh-CN" altLang="en-US" sz="2400" dirty="0"/>
              <a:t>伯纳斯</a:t>
            </a:r>
            <a:r>
              <a:rPr lang="en-US" altLang="zh-CN" sz="2400" dirty="0"/>
              <a:t>·</a:t>
            </a:r>
            <a:r>
              <a:rPr lang="zh-CN" altLang="en-US" sz="2400" dirty="0"/>
              <a:t>李（</a:t>
            </a:r>
            <a:r>
              <a:rPr lang="en-US" altLang="zh-CN" sz="2400" dirty="0"/>
              <a:t>Tim Berners-Lee</a:t>
            </a:r>
            <a:r>
              <a:rPr lang="zh-CN" altLang="en-US" sz="2400" dirty="0"/>
              <a:t>）提出了第一个版本的 </a:t>
            </a:r>
            <a:r>
              <a:rPr lang="en-US" altLang="zh-CN" sz="2400" dirty="0"/>
              <a:t>Web </a:t>
            </a:r>
            <a:r>
              <a:rPr lang="zh-CN" altLang="en-US" sz="2400" dirty="0"/>
              <a:t>建议书</a:t>
            </a:r>
            <a:r>
              <a:rPr lang="en-US" altLang="zh-CN" sz="2400" dirty="0"/>
              <a:t>《Information Management: A Proposal》</a:t>
            </a:r>
            <a:r>
              <a:rPr lang="zh-CN" altLang="en-US" sz="2400" dirty="0"/>
              <a:t>，以便更好地管理实验室研究信息，并提出一个愿景：要让全世界所有人能够自由去访问信息。</a:t>
            </a:r>
            <a:endParaRPr lang="en-US" altLang="zh-CN" sz="2400" dirty="0"/>
          </a:p>
          <a:p>
            <a:pPr indent="457200" algn="just"/>
            <a:endParaRPr lang="en-US" altLang="zh-CN" sz="2400" dirty="0"/>
          </a:p>
          <a:p>
            <a:pPr indent="457200" algn="just"/>
            <a:r>
              <a:rPr lang="en-US" altLang="zh-CN" sz="2400" dirty="0"/>
              <a:t>1990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25</a:t>
            </a:r>
            <a:r>
              <a:rPr lang="zh-CN" altLang="en-US" sz="2400" dirty="0"/>
              <a:t>日，蒂姆和法国网络高手罗伯特</a:t>
            </a:r>
            <a:r>
              <a:rPr lang="en-US" altLang="zh-CN" sz="2400" dirty="0"/>
              <a:t>·</a:t>
            </a:r>
            <a:r>
              <a:rPr lang="zh-CN" altLang="en-US" sz="2400" dirty="0"/>
              <a:t>卡里奥（</a:t>
            </a:r>
            <a:r>
              <a:rPr lang="en-US" altLang="zh-CN" sz="2400" dirty="0"/>
              <a:t>Robert </a:t>
            </a:r>
            <a:r>
              <a:rPr lang="en-US" altLang="zh-CN" sz="2400" dirty="0" err="1"/>
              <a:t>Cailliau</a:t>
            </a:r>
            <a:r>
              <a:rPr lang="en-US" altLang="zh-CN" sz="2400" dirty="0"/>
              <a:t>)</a:t>
            </a:r>
            <a:r>
              <a:rPr lang="zh-CN" altLang="en-US" sz="2400" dirty="0"/>
              <a:t>在西欧高能物理中心（</a:t>
            </a:r>
            <a:r>
              <a:rPr lang="en-US" altLang="zh-CN" sz="2400" dirty="0"/>
              <a:t>CERN</a:t>
            </a:r>
            <a:r>
              <a:rPr lang="zh-CN" altLang="en-US" sz="2400" dirty="0"/>
              <a:t>）一起成功地通过互联网展现了基于 </a:t>
            </a:r>
            <a:r>
              <a:rPr lang="en-US" altLang="zh-CN" sz="2400" dirty="0"/>
              <a:t>Web </a:t>
            </a:r>
            <a:r>
              <a:rPr lang="zh-CN" altLang="en-US" sz="2400" dirty="0"/>
              <a:t>原理的</a:t>
            </a:r>
            <a:r>
              <a:rPr lang="en-US" altLang="zh-CN" sz="2400" dirty="0"/>
              <a:t>HTTP</a:t>
            </a:r>
            <a:r>
              <a:rPr lang="zh-CN" altLang="en-US" sz="2400" dirty="0"/>
              <a:t>代理与服务器的第一次通讯。</a:t>
            </a:r>
          </a:p>
          <a:p>
            <a:pPr indent="457200" algn="just"/>
            <a:endParaRPr lang="zh-CN" altLang="en-US" sz="2400" dirty="0"/>
          </a:p>
          <a:p>
            <a:pPr indent="457200" algn="just"/>
            <a:r>
              <a:rPr lang="en-US" altLang="zh-CN" sz="2400" dirty="0"/>
              <a:t>1991 </a:t>
            </a:r>
            <a:r>
              <a:rPr lang="zh-CN" altLang="en-US" sz="2400" dirty="0"/>
              <a:t>年，蒂姆成功地开发出世界上第一个 </a:t>
            </a:r>
            <a:r>
              <a:rPr lang="en-US" altLang="zh-CN" sz="2400" dirty="0"/>
              <a:t>Web </a:t>
            </a:r>
            <a:r>
              <a:rPr lang="zh-CN" altLang="en-US" sz="2400" dirty="0"/>
              <a:t>服务器和第一个 </a:t>
            </a:r>
            <a:r>
              <a:rPr lang="en-US" altLang="zh-CN" sz="2400" dirty="0"/>
              <a:t>Web </a:t>
            </a:r>
            <a:r>
              <a:rPr lang="zh-CN" altLang="en-US" sz="2400" dirty="0"/>
              <a:t>客户端软件。在</a:t>
            </a:r>
            <a:r>
              <a:rPr lang="en-US" altLang="zh-CN" sz="2400" dirty="0"/>
              <a:t>1991</a:t>
            </a:r>
            <a:r>
              <a:rPr lang="zh-CN" altLang="en-US" sz="2400" dirty="0"/>
              <a:t>年</a:t>
            </a:r>
            <a:r>
              <a:rPr lang="en-US" altLang="zh-CN" sz="2400" dirty="0"/>
              <a:t>8</a:t>
            </a:r>
            <a:r>
              <a:rPr lang="zh-CN" altLang="en-US" sz="2400" dirty="0"/>
              <a:t>月</a:t>
            </a:r>
            <a:r>
              <a:rPr lang="en-US" altLang="zh-CN" sz="2400" dirty="0"/>
              <a:t>6</a:t>
            </a:r>
            <a:r>
              <a:rPr lang="zh-CN" altLang="en-US" sz="2400" dirty="0"/>
              <a:t>日，蒂姆建立了第一个 </a:t>
            </a:r>
            <a:r>
              <a:rPr lang="en-US" altLang="zh-CN" sz="2400" dirty="0"/>
              <a:t>WWW</a:t>
            </a:r>
            <a:r>
              <a:rPr lang="zh-CN" altLang="en-US" sz="2400" dirty="0"/>
              <a:t>（</a:t>
            </a:r>
            <a:r>
              <a:rPr lang="en-US" altLang="zh-CN" sz="2400" dirty="0"/>
              <a:t>World Wide Web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网站（世界上第一个网站），网址是</a:t>
            </a:r>
            <a:r>
              <a:rPr lang="en-US" altLang="zh-CN" sz="2400" dirty="0"/>
              <a:t>http://info.cern.ch/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E00BE7-2F1E-20E0-8595-25FDE9EE7DBD}"/>
              </a:ext>
            </a:extLst>
          </p:cNvPr>
          <p:cNvSpPr txBox="1"/>
          <p:nvPr/>
        </p:nvSpPr>
        <p:spPr>
          <a:xfrm>
            <a:off x="9307677" y="3276600"/>
            <a:ext cx="2304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蒂姆</a:t>
            </a:r>
            <a:r>
              <a:rPr lang="en-US" altLang="zh-CN" sz="2400" dirty="0"/>
              <a:t>·</a:t>
            </a:r>
            <a:r>
              <a:rPr lang="zh-CN" altLang="en-US" sz="2400" dirty="0"/>
              <a:t>伯纳斯</a:t>
            </a:r>
            <a:r>
              <a:rPr lang="en-US" altLang="zh-CN" sz="2400" dirty="0"/>
              <a:t>·</a:t>
            </a:r>
            <a:r>
              <a:rPr lang="zh-CN" altLang="en-US" sz="2400" dirty="0"/>
              <a:t>李</a:t>
            </a:r>
          </a:p>
        </p:txBody>
      </p:sp>
    </p:spTree>
    <p:extLst>
      <p:ext uri="{BB962C8B-B14F-4D97-AF65-F5344CB8AC3E}">
        <p14:creationId xmlns:p14="http://schemas.microsoft.com/office/powerpoint/2010/main" val="323215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93556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174" y="756063"/>
            <a:ext cx="3640506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技术的发展轨迹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625D12-CB1B-3CDB-26CD-45402B1AD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780" y="1175404"/>
            <a:ext cx="7181691" cy="53821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812CF8-E8FC-9EE1-4D41-AB8BAF2EB56A}"/>
              </a:ext>
            </a:extLst>
          </p:cNvPr>
          <p:cNvSpPr txBox="1"/>
          <p:nvPr/>
        </p:nvSpPr>
        <p:spPr>
          <a:xfrm>
            <a:off x="132529" y="1798825"/>
            <a:ext cx="48966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Web 1.0 (1995-2005)</a:t>
            </a:r>
          </a:p>
          <a:p>
            <a:endParaRPr lang="en-US" altLang="zh-CN" sz="2400" b="1" dirty="0"/>
          </a:p>
          <a:p>
            <a:r>
              <a:rPr lang="zh-CN" altLang="en-US" sz="2000" dirty="0"/>
              <a:t>特点：静态网络，用户被动接收信息，没有交互，只有少数创建内容。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400" b="1" dirty="0"/>
              <a:t>Web 2.0 (2005-</a:t>
            </a:r>
            <a:r>
              <a:rPr lang="zh-CN" altLang="en-US" sz="2400" b="1" dirty="0"/>
              <a:t>至今</a:t>
            </a:r>
            <a:r>
              <a:rPr lang="en-US" altLang="zh-CN" sz="2400" b="1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特点：每个用户从观察者变成了参与者，互联网成为人们获取信息的交互平台。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en-US" altLang="zh-CN" sz="2400" b="1" dirty="0"/>
              <a:t>Web 3.0 (2014-</a:t>
            </a:r>
            <a:r>
              <a:rPr lang="zh-CN" altLang="en-US" sz="2400" b="1" dirty="0"/>
              <a:t>？</a:t>
            </a:r>
            <a:r>
              <a:rPr lang="en-US" altLang="zh-CN" sz="2400" b="1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dirty="0"/>
              <a:t>特点：允许通过分散的网络而不是基于服务器的数据库连接设备。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3002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>
            <a:extLst>
              <a:ext uri="{FF2B5EF4-FFF2-40B4-BE49-F238E27FC236}">
                <a16:creationId xmlns:a16="http://schemas.microsoft.com/office/drawing/2014/main" id="{6D4AE9F5-0AF0-1F76-8F95-4E2A10E7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1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课程概述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7908D3-AC50-FE22-4A31-6B82B2CD179B}"/>
              </a:ext>
            </a:extLst>
          </p:cNvPr>
          <p:cNvSpPr txBox="1"/>
          <p:nvPr/>
        </p:nvSpPr>
        <p:spPr>
          <a:xfrm>
            <a:off x="279715" y="1325563"/>
            <a:ext cx="11341478" cy="5091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课程类别与性质：</a:t>
            </a:r>
            <a:r>
              <a:rPr lang="zh-CN" altLang="en-US" sz="2400" dirty="0"/>
              <a:t>专业选修课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课时：</a:t>
            </a:r>
            <a:r>
              <a:rPr lang="en-US" altLang="zh-CN" sz="2400" dirty="0"/>
              <a:t>32</a:t>
            </a:r>
            <a:r>
              <a:rPr lang="zh-CN" altLang="en-US" sz="2400" dirty="0"/>
              <a:t>学时（理论课</a:t>
            </a:r>
            <a:r>
              <a:rPr lang="en-US" altLang="zh-CN" sz="2400" dirty="0"/>
              <a:t>+</a:t>
            </a:r>
            <a:r>
              <a:rPr lang="zh-CN" altLang="en-US" sz="2400" dirty="0"/>
              <a:t>实验课）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开课系：</a:t>
            </a:r>
            <a:r>
              <a:rPr lang="zh-CN" altLang="en-US" sz="2400" dirty="0"/>
              <a:t>计算机科学与技术系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目标：</a:t>
            </a:r>
            <a:endParaRPr lang="en-US" altLang="zh-CN" sz="2800" b="1" dirty="0"/>
          </a:p>
          <a:p>
            <a:pPr marL="342900" indent="-342900" algn="just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2400" dirty="0"/>
              <a:t> 掌握</a:t>
            </a:r>
            <a:r>
              <a:rPr lang="en-US" altLang="zh-CN" sz="2400" dirty="0"/>
              <a:t>Web</a:t>
            </a:r>
            <a:r>
              <a:rPr lang="zh-CN" altLang="en-US" sz="2400" dirty="0"/>
              <a:t>项目开发的基本原理、流程和相关开发技术，能综合运用</a:t>
            </a:r>
            <a:r>
              <a:rPr lang="en-US" altLang="zh-CN" sz="2400" dirty="0"/>
              <a:t>Web</a:t>
            </a:r>
            <a:r>
              <a:rPr lang="zh-CN" altLang="en-US" sz="2400" dirty="0"/>
              <a:t>前后端开发技术完成整个系统的开发。</a:t>
            </a:r>
            <a:endParaRPr lang="en-US" altLang="zh-CN" sz="2400" dirty="0"/>
          </a:p>
          <a:p>
            <a:pPr marL="342900" indent="-342900" algn="just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2400" dirty="0"/>
              <a:t>了解相关技术的特点以及对设计方案的影响。</a:t>
            </a:r>
            <a:endParaRPr lang="en-US" altLang="zh-CN" sz="2400" dirty="0"/>
          </a:p>
          <a:p>
            <a:pPr marL="342900" indent="-342900" algn="just">
              <a:lnSpc>
                <a:spcPct val="125000"/>
              </a:lnSpc>
              <a:buFont typeface="+mj-ea"/>
              <a:buAutoNum type="circleNumDbPlain"/>
            </a:pPr>
            <a:r>
              <a:rPr lang="zh-CN" altLang="en-US" sz="2400" dirty="0"/>
              <a:t>能根据项目的需求和特点，选择合适的</a:t>
            </a:r>
            <a:r>
              <a:rPr lang="en-US" altLang="zh-CN" sz="2400" dirty="0"/>
              <a:t>Web</a:t>
            </a:r>
            <a:r>
              <a:rPr lang="zh-CN" altLang="en-US" sz="2400" dirty="0"/>
              <a:t>前后端开发技术和数据库设计方法、第三方库及开发、调试工具完成系统的研发、调试和测试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81469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734" y="866052"/>
            <a:ext cx="3179217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 1.0</a:t>
            </a:r>
            <a:endParaRPr lang="zh-CN" altLang="en-US" sz="2800" dirty="0">
              <a:solidFill>
                <a:srgbClr val="FF6600"/>
              </a:solidFill>
              <a:latin typeface="Arial" charset="0"/>
              <a:ea typeface="隶书" pitchFamily="49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07D604B-5F40-2F12-E24B-C55DE9A9FE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5ACEDD-8569-5C4C-38E7-F0A17FECB8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03" t="1814" r="5113" b="1826"/>
          <a:stretch/>
        </p:blipFill>
        <p:spPr>
          <a:xfrm>
            <a:off x="7919553" y="1738248"/>
            <a:ext cx="3553691" cy="43119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4F9E34-9194-EA0F-DFA7-4C7AB1F88400}"/>
              </a:ext>
            </a:extLst>
          </p:cNvPr>
          <p:cNvSpPr txBox="1"/>
          <p:nvPr/>
        </p:nvSpPr>
        <p:spPr>
          <a:xfrm>
            <a:off x="507292" y="2105093"/>
            <a:ext cx="7011318" cy="3360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400" dirty="0"/>
              <a:t>1995</a:t>
            </a:r>
            <a:r>
              <a:rPr lang="zh-CN" altLang="en-US" sz="2400" dirty="0"/>
              <a:t>年至</a:t>
            </a:r>
            <a:r>
              <a:rPr lang="en-US" altLang="zh-CN" sz="2400" dirty="0"/>
              <a:t>2005</a:t>
            </a:r>
            <a:r>
              <a:rPr lang="zh-CN" altLang="en-US" sz="2400" dirty="0"/>
              <a:t>年，</a:t>
            </a:r>
            <a:r>
              <a:rPr lang="en-US" altLang="zh-CN" sz="2400" dirty="0"/>
              <a:t>Web1.0</a:t>
            </a:r>
            <a:r>
              <a:rPr lang="zh-CN" altLang="en-US" sz="2400" dirty="0"/>
              <a:t>是只读互联网，用户只能收集、浏览和读取信息，网络的编辑管理权限掌握在开发者手中，用户只能被动获取信息，网络提供什么，用户就只能看到什么，只能做一个读者。</a:t>
            </a:r>
            <a:r>
              <a:rPr lang="en-US" altLang="zh-CN" sz="2400" dirty="0"/>
              <a:t>Web1.0</a:t>
            </a:r>
            <a:r>
              <a:rPr lang="zh-CN" altLang="en-US" sz="2400" dirty="0"/>
              <a:t>是平台向用户的单向传播模式，它的表现形式是各种各样的门户网站。</a:t>
            </a:r>
          </a:p>
        </p:txBody>
      </p:sp>
    </p:spTree>
    <p:extLst>
      <p:ext uri="{BB962C8B-B14F-4D97-AF65-F5344CB8AC3E}">
        <p14:creationId xmlns:p14="http://schemas.microsoft.com/office/powerpoint/2010/main" val="344742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108" y="866052"/>
            <a:ext cx="3179217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 2.0</a:t>
            </a:r>
            <a:endParaRPr lang="zh-CN" altLang="en-US" sz="2800" dirty="0">
              <a:solidFill>
                <a:srgbClr val="FF6600"/>
              </a:solidFill>
              <a:latin typeface="Arial" charset="0"/>
              <a:ea typeface="隶书" pitchFamily="49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07D604B-5F40-2F12-E24B-C55DE9A9FE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01A0A7-94A8-A36A-514C-BED3A71DDED1}"/>
              </a:ext>
            </a:extLst>
          </p:cNvPr>
          <p:cNvSpPr txBox="1"/>
          <p:nvPr/>
        </p:nvSpPr>
        <p:spPr>
          <a:xfrm>
            <a:off x="170324" y="2077928"/>
            <a:ext cx="7061749" cy="39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400" dirty="0"/>
              <a:t>Web2.0</a:t>
            </a:r>
            <a:r>
              <a:rPr lang="zh-CN" altLang="en-US" sz="2400" dirty="0"/>
              <a:t>在</a:t>
            </a:r>
            <a:r>
              <a:rPr lang="en-US" altLang="zh-CN" sz="2400" dirty="0"/>
              <a:t>2005</a:t>
            </a:r>
            <a:r>
              <a:rPr lang="zh-CN" altLang="en-US" sz="2400" dirty="0"/>
              <a:t>年初具雏形，大规模应用是在</a:t>
            </a:r>
            <a:r>
              <a:rPr lang="en-US" altLang="zh-CN" sz="2400" dirty="0"/>
              <a:t>2014</a:t>
            </a:r>
            <a:r>
              <a:rPr lang="zh-CN" altLang="en-US" sz="2400" dirty="0"/>
              <a:t>年，</a:t>
            </a:r>
            <a:r>
              <a:rPr lang="en-US" altLang="zh-CN" sz="2400" dirty="0"/>
              <a:t>Web2.0</a:t>
            </a:r>
            <a:r>
              <a:rPr lang="zh-CN" altLang="en-US" sz="2400" dirty="0"/>
              <a:t>是可读写，交互互联网，</a:t>
            </a:r>
            <a:r>
              <a:rPr lang="en-US" altLang="zh-CN" sz="2400" dirty="0"/>
              <a:t>Web2.0</a:t>
            </a:r>
            <a:r>
              <a:rPr lang="zh-CN" altLang="en-US" sz="2400" dirty="0"/>
              <a:t>实现了用户与用户之间的用户不仅可以读取信息还可以转发、分享、评论、互动，用户还可以自己创建文字、图片和视频，并上传到网上。双向互动，让每一个用户不再仅仅是互联网的读者，同时也成为互联网的作者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857383-26DF-7DF8-467C-FE101169C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44"/>
          <a:stretch/>
        </p:blipFill>
        <p:spPr>
          <a:xfrm>
            <a:off x="7449610" y="871994"/>
            <a:ext cx="4334185" cy="5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8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107" y="889188"/>
            <a:ext cx="3179217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 3.0</a:t>
            </a:r>
            <a:endParaRPr lang="zh-CN" altLang="en-US" sz="2800" dirty="0">
              <a:solidFill>
                <a:srgbClr val="FF6600"/>
              </a:solidFill>
              <a:latin typeface="Arial" charset="0"/>
              <a:ea typeface="隶书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D0828C-EA23-F80A-DCDC-EEAE77692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876" y="1243399"/>
            <a:ext cx="3791562" cy="403739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139E03-5030-B060-A565-26D6D287535A}"/>
              </a:ext>
            </a:extLst>
          </p:cNvPr>
          <p:cNvSpPr txBox="1"/>
          <p:nvPr/>
        </p:nvSpPr>
        <p:spPr>
          <a:xfrm>
            <a:off x="68457" y="2078551"/>
            <a:ext cx="7729605" cy="39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sz="2400" dirty="0"/>
              <a:t>Web3.0</a:t>
            </a:r>
            <a:r>
              <a:rPr lang="zh-CN" altLang="en-US" sz="2400" dirty="0"/>
              <a:t>是基于区块链技术建立的点对点的去中心化的智能互联网，其概念是在</a:t>
            </a:r>
            <a:r>
              <a:rPr lang="en-US" altLang="zh-CN" sz="2400" dirty="0"/>
              <a:t>2014</a:t>
            </a:r>
            <a:r>
              <a:rPr lang="zh-CN" altLang="en-US" sz="2400" dirty="0"/>
              <a:t>年提出来的，仍处于基础建设时期，</a:t>
            </a:r>
            <a:r>
              <a:rPr lang="en-US" altLang="zh-CN" sz="2400" dirty="0"/>
              <a:t>Web3.0</a:t>
            </a:r>
            <a:r>
              <a:rPr lang="zh-CN" altLang="en-US" sz="2400" dirty="0"/>
              <a:t>的基础建设包括分布式存储、物联网、生态公链、云计算等方面。</a:t>
            </a:r>
            <a:r>
              <a:rPr lang="en-US" altLang="zh-CN" sz="2400" dirty="0"/>
              <a:t>Web3.0</a:t>
            </a:r>
            <a:r>
              <a:rPr lang="zh-CN" altLang="en-US" sz="2400" dirty="0"/>
              <a:t>将区块链的加密、不可篡改、点对点传输和共识算法技术添加到应用程序中，开发出去中心化的应用程序，更加倾向于保护隐私，将数据回归到个人所有，逐渐摆脱中心化机构的控制。</a:t>
            </a:r>
          </a:p>
        </p:txBody>
      </p:sp>
    </p:spTree>
    <p:extLst>
      <p:ext uri="{BB962C8B-B14F-4D97-AF65-F5344CB8AC3E}">
        <p14:creationId xmlns:p14="http://schemas.microsoft.com/office/powerpoint/2010/main" val="54343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32" y="896841"/>
            <a:ext cx="3659688" cy="66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客户端应用技术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C067861-A01F-17AF-154A-BCC66522D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893521"/>
              </p:ext>
            </p:extLst>
          </p:nvPr>
        </p:nvGraphicFramePr>
        <p:xfrm>
          <a:off x="415637" y="1704109"/>
          <a:ext cx="11579628" cy="499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7B919D30-38B6-8D1C-E3C0-2217B4E119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924" y="1995055"/>
            <a:ext cx="2552007" cy="16542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3F4437-E2EC-D7BB-1DD6-349F54E888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" r="224"/>
          <a:stretch/>
        </p:blipFill>
        <p:spPr>
          <a:xfrm>
            <a:off x="9116181" y="1995056"/>
            <a:ext cx="2552007" cy="16542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82B874-E5AA-AFB5-55F8-9A7CE40D641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3280"/>
          <a:stretch/>
        </p:blipFill>
        <p:spPr>
          <a:xfrm>
            <a:off x="657174" y="1995055"/>
            <a:ext cx="2548680" cy="16542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B3FD38-DB03-7BDF-C725-C876CE89D9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7391" y="1995056"/>
            <a:ext cx="2707553" cy="17124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869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4B8C50-0CB3-80B3-ADA6-E45E11E8F4A1}"/>
              </a:ext>
            </a:extLst>
          </p:cNvPr>
          <p:cNvGrpSpPr/>
          <p:nvPr/>
        </p:nvGrpSpPr>
        <p:grpSpPr>
          <a:xfrm>
            <a:off x="583148" y="856502"/>
            <a:ext cx="1281484" cy="1216450"/>
            <a:chOff x="767408" y="1468109"/>
            <a:chExt cx="1368152" cy="12876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AA53D6-6AFB-3B5F-5E17-812C588B709B}"/>
                </a:ext>
              </a:extLst>
            </p:cNvPr>
            <p:cNvSpPr/>
            <p:nvPr/>
          </p:nvSpPr>
          <p:spPr>
            <a:xfrm>
              <a:off x="767408" y="1468109"/>
              <a:ext cx="1368152" cy="1287672"/>
            </a:xfrm>
            <a:prstGeom prst="rect">
              <a:avLst/>
            </a:prstGeom>
            <a:solidFill>
              <a:srgbClr val="C6DFF1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EC8F742-8E5F-F33C-323B-FBAD2D0C5067}"/>
                </a:ext>
              </a:extLst>
            </p:cNvPr>
            <p:cNvPicPr/>
            <p:nvPr/>
          </p:nvPicPr>
          <p:blipFill>
            <a:blip r:embed="rId3" r:link="rId4"/>
            <a:stretch>
              <a:fillRect/>
            </a:stretch>
          </p:blipFill>
          <p:spPr>
            <a:xfrm>
              <a:off x="911424" y="1605110"/>
              <a:ext cx="1080120" cy="1013670"/>
            </a:xfrm>
            <a:prstGeom prst="roundRect">
              <a:avLst>
                <a:gd name="adj" fmla="val 7110"/>
              </a:avLst>
            </a:prstGeom>
            <a:noFill/>
            <a:ln w="9525">
              <a:noFill/>
            </a:ln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18D5421-11C9-778D-7E47-BE780E4054C4}"/>
              </a:ext>
            </a:extLst>
          </p:cNvPr>
          <p:cNvGrpSpPr/>
          <p:nvPr/>
        </p:nvGrpSpPr>
        <p:grpSpPr>
          <a:xfrm>
            <a:off x="2027403" y="877377"/>
            <a:ext cx="9435165" cy="1336348"/>
            <a:chOff x="2279576" y="1468109"/>
            <a:chExt cx="9435165" cy="133634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91020B-AC8E-D4CD-7983-37FAA8E98BB0}"/>
                </a:ext>
              </a:extLst>
            </p:cNvPr>
            <p:cNvSpPr/>
            <p:nvPr/>
          </p:nvSpPr>
          <p:spPr>
            <a:xfrm>
              <a:off x="2279576" y="1468109"/>
              <a:ext cx="9411010" cy="1287672"/>
            </a:xfrm>
            <a:prstGeom prst="rect">
              <a:avLst/>
            </a:prstGeom>
            <a:solidFill>
              <a:srgbClr val="6EACD3">
                <a:lumMod val="20000"/>
                <a:lumOff val="80000"/>
                <a:alpha val="2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C75D0F1-BAE4-1C65-F13E-4F75626B9D3F}"/>
                </a:ext>
              </a:extLst>
            </p:cNvPr>
            <p:cNvSpPr txBox="1"/>
            <p:nvPr/>
          </p:nvSpPr>
          <p:spPr>
            <a:xfrm>
              <a:off x="2351774" y="1604128"/>
              <a:ext cx="93629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rPr>
                <a:t>HTML</a:t>
              </a:r>
              <a:r>
                <a:rPr lang="zh-CN" altLang="en-US" sz="2400" b="1" kern="0" dirty="0">
                  <a:solidFill>
                    <a:srgbClr val="C00000"/>
                  </a:solidFill>
                  <a:cs typeface="+mn-ea"/>
                  <a:sym typeface="+mn-lt"/>
                </a:rPr>
                <a:t>是客户端技术的基础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，主要用于显示页面信息，不要需要编译，由浏览器解释执行，简单易用，可以添加标签，增加结构和标记等。目前HTML5是最新的HTML标准。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7FA22A1-D9F8-4FC3-677A-403018EAE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926" y="2252901"/>
            <a:ext cx="4868487" cy="446523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94EE87C-0146-3544-92D4-82952638D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148" y="2273611"/>
            <a:ext cx="5512852" cy="43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87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1324D5-4F46-19E6-4BE0-94287D446F62}"/>
              </a:ext>
            </a:extLst>
          </p:cNvPr>
          <p:cNvGrpSpPr/>
          <p:nvPr/>
        </p:nvGrpSpPr>
        <p:grpSpPr>
          <a:xfrm>
            <a:off x="1787158" y="728863"/>
            <a:ext cx="9411010" cy="1391681"/>
            <a:chOff x="2279576" y="3140968"/>
            <a:chExt cx="9411010" cy="1391681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0E6788C-3F66-D019-A5A4-0657D8C48FB6}"/>
                </a:ext>
              </a:extLst>
            </p:cNvPr>
            <p:cNvSpPr/>
            <p:nvPr/>
          </p:nvSpPr>
          <p:spPr>
            <a:xfrm>
              <a:off x="2279576" y="3140968"/>
              <a:ext cx="9411010" cy="1287672"/>
            </a:xfrm>
            <a:prstGeom prst="rect">
              <a:avLst/>
            </a:prstGeom>
            <a:solidFill>
              <a:srgbClr val="6EACD3">
                <a:lumMod val="20000"/>
                <a:lumOff val="80000"/>
                <a:alpha val="2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BFA6C14-AD84-E5BA-CC73-9600359C5AF0}"/>
                </a:ext>
              </a:extLst>
            </p:cNvPr>
            <p:cNvSpPr txBox="1"/>
            <p:nvPr/>
          </p:nvSpPr>
          <p:spPr>
            <a:xfrm>
              <a:off x="2351774" y="3332320"/>
              <a:ext cx="92168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rPr>
                <a:t>CSS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（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Cascading Style Sheets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）可以有效地对网页元素进行美化、对页面的布局进行精确的控制</a:t>
              </a:r>
              <a:r>
                <a:rPr lang="zh-CN" altLang="en-US" sz="2400" kern="0" dirty="0">
                  <a:solidFill>
                    <a:srgbClr val="575B47"/>
                  </a:solidFill>
                  <a:cs typeface="+mn-ea"/>
                  <a:sym typeface="+mn-lt"/>
                </a:rPr>
                <a:t>，提高了开发者对信息展现格式的控制能力，最新标准是</a:t>
              </a:r>
              <a:r>
                <a:rPr lang="en-US" altLang="zh-CN" sz="2400" kern="0" dirty="0">
                  <a:solidFill>
                    <a:srgbClr val="575B47"/>
                  </a:solidFill>
                  <a:cs typeface="+mn-ea"/>
                  <a:sym typeface="+mn-lt"/>
                </a:rPr>
                <a:t>CSS3</a:t>
              </a:r>
              <a:r>
                <a:rPr lang="zh-CN" altLang="en-US" sz="2400" kern="0" dirty="0">
                  <a:solidFill>
                    <a:srgbClr val="575B47"/>
                  </a:solidFill>
                  <a:cs typeface="+mn-ea"/>
                  <a:sym typeface="+mn-lt"/>
                </a:rPr>
                <a:t>。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75B47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660CCC-24F1-1A53-082F-B66377324BE2}"/>
              </a:ext>
            </a:extLst>
          </p:cNvPr>
          <p:cNvGrpSpPr/>
          <p:nvPr/>
        </p:nvGrpSpPr>
        <p:grpSpPr>
          <a:xfrm>
            <a:off x="332922" y="868163"/>
            <a:ext cx="1404455" cy="1148372"/>
            <a:chOff x="767408" y="3140968"/>
            <a:chExt cx="1368152" cy="128767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AE1E2E6-0E52-01EF-6351-54790F625AD1}"/>
                </a:ext>
              </a:extLst>
            </p:cNvPr>
            <p:cNvSpPr/>
            <p:nvPr/>
          </p:nvSpPr>
          <p:spPr>
            <a:xfrm>
              <a:off x="767408" y="3140968"/>
              <a:ext cx="1368152" cy="1287672"/>
            </a:xfrm>
            <a:prstGeom prst="rect">
              <a:avLst/>
            </a:prstGeom>
            <a:solidFill>
              <a:srgbClr val="C6DFF1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E93F7A1-AA11-DE2A-E9A7-281A7392888F}"/>
                </a:ext>
              </a:extLst>
            </p:cNvPr>
            <p:cNvPicPr/>
            <p:nvPr/>
          </p:nvPicPr>
          <p:blipFill>
            <a:blip r:embed="rId3" r:link="rId4"/>
            <a:stretch>
              <a:fillRect/>
            </a:stretch>
          </p:blipFill>
          <p:spPr>
            <a:xfrm>
              <a:off x="903283" y="3247993"/>
              <a:ext cx="1073622" cy="1073622"/>
            </a:xfrm>
            <a:prstGeom prst="roundRect">
              <a:avLst>
                <a:gd name="adj" fmla="val 11082"/>
              </a:avLst>
            </a:prstGeom>
            <a:noFill/>
            <a:ln w="9525">
              <a:noFill/>
            </a:ln>
          </p:spPr>
        </p:pic>
      </p:grp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6D19BD0-DCCC-475C-EF0E-D1E3287E2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441903"/>
              </p:ext>
            </p:extLst>
          </p:nvPr>
        </p:nvGraphicFramePr>
        <p:xfrm>
          <a:off x="130916" y="2311896"/>
          <a:ext cx="7117782" cy="4001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0CE6542-DC44-6FCD-DDD8-BD3C6AD3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329" y="2311896"/>
            <a:ext cx="4688140" cy="36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550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9C82A6-C392-50B5-26C7-72A2F7523E43}"/>
              </a:ext>
            </a:extLst>
          </p:cNvPr>
          <p:cNvGrpSpPr/>
          <p:nvPr/>
        </p:nvGrpSpPr>
        <p:grpSpPr>
          <a:xfrm>
            <a:off x="406199" y="996442"/>
            <a:ext cx="1174525" cy="1042202"/>
            <a:chOff x="789355" y="4813827"/>
            <a:chExt cx="1368152" cy="128767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71D8D8-0D0A-3D69-0024-FB64BE9A2A73}"/>
                </a:ext>
              </a:extLst>
            </p:cNvPr>
            <p:cNvSpPr/>
            <p:nvPr/>
          </p:nvSpPr>
          <p:spPr>
            <a:xfrm>
              <a:off x="789355" y="4813827"/>
              <a:ext cx="1368152" cy="1287672"/>
            </a:xfrm>
            <a:prstGeom prst="rect">
              <a:avLst/>
            </a:prstGeom>
            <a:solidFill>
              <a:srgbClr val="C6DFF1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95B61F9-18F8-7F0E-BD1F-76B7FB296F1B}"/>
                </a:ext>
              </a:extLst>
            </p:cNvPr>
            <p:cNvPicPr/>
            <p:nvPr/>
          </p:nvPicPr>
          <p:blipFill>
            <a:blip r:embed="rId3" r:link="rId4"/>
            <a:srcRect l="68727" b="44556"/>
            <a:stretch>
              <a:fillRect/>
            </a:stretch>
          </p:blipFill>
          <p:spPr>
            <a:xfrm>
              <a:off x="911424" y="4941790"/>
              <a:ext cx="1080209" cy="103174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76D3B64-692B-BDC8-0DBD-550658E3BCED}"/>
              </a:ext>
            </a:extLst>
          </p:cNvPr>
          <p:cNvGrpSpPr/>
          <p:nvPr/>
        </p:nvGrpSpPr>
        <p:grpSpPr>
          <a:xfrm>
            <a:off x="1761558" y="829604"/>
            <a:ext cx="9411010" cy="1607141"/>
            <a:chOff x="2303731" y="4795228"/>
            <a:chExt cx="9411010" cy="174433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6140DC4-4908-6551-EFA0-8AEDC8CAB3EB}"/>
                </a:ext>
              </a:extLst>
            </p:cNvPr>
            <p:cNvSpPr/>
            <p:nvPr/>
          </p:nvSpPr>
          <p:spPr>
            <a:xfrm>
              <a:off x="2303731" y="4795228"/>
              <a:ext cx="9411010" cy="1287672"/>
            </a:xfrm>
            <a:prstGeom prst="rect">
              <a:avLst/>
            </a:prstGeom>
            <a:solidFill>
              <a:srgbClr val="6EACD3">
                <a:lumMod val="20000"/>
                <a:lumOff val="80000"/>
                <a:alpha val="2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90046AC-B7E4-2B2A-64AB-585585BF427B}"/>
                </a:ext>
              </a:extLst>
            </p:cNvPr>
            <p:cNvSpPr txBox="1"/>
            <p:nvPr/>
          </p:nvSpPr>
          <p:spPr>
            <a:xfrm>
              <a:off x="2329822" y="4835908"/>
              <a:ext cx="9192679" cy="170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cs typeface="+mn-ea"/>
                  <a:sym typeface="+mn-lt"/>
                </a:rPr>
                <a:t>JavaScript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是目前最流行的脚本语言，是一种基于对象和事件驱动并具有安全性能的解释型脚本语言。它不需要进行编译，而是直接嵌入在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HTTP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575B47"/>
                  </a:solidFill>
                  <a:effectLst/>
                  <a:uLnTx/>
                  <a:uFillTx/>
                  <a:cs typeface="+mn-ea"/>
                  <a:sym typeface="+mn-lt"/>
                </a:rPr>
                <a:t>页面中，把静态页面转变成支持用户交互并响应应用事件的动态页面。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FA93B42-BFD6-6CF0-5B25-A13250B20C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60" t="1013" r="5071"/>
          <a:stretch/>
        </p:blipFill>
        <p:spPr>
          <a:xfrm>
            <a:off x="186230" y="2445393"/>
            <a:ext cx="3150655" cy="43661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CA931DE-B258-222C-8344-5FA524B0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18" t="6265" r="2714" b="7803"/>
          <a:stretch/>
        </p:blipFill>
        <p:spPr>
          <a:xfrm>
            <a:off x="3295301" y="3187180"/>
            <a:ext cx="8710469" cy="27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49606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39" y="802450"/>
            <a:ext cx="3505833" cy="66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客户端应用技术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2EBA4C-F900-0FFB-8F39-E5197C11681E}"/>
              </a:ext>
            </a:extLst>
          </p:cNvPr>
          <p:cNvGrpSpPr/>
          <p:nvPr/>
        </p:nvGrpSpPr>
        <p:grpSpPr>
          <a:xfrm>
            <a:off x="272390" y="1587525"/>
            <a:ext cx="3507214" cy="5184657"/>
            <a:chOff x="166300" y="1123127"/>
            <a:chExt cx="3507214" cy="5184657"/>
          </a:xfrm>
        </p:grpSpPr>
        <p:pic>
          <p:nvPicPr>
            <p:cNvPr id="5" name="图片 3">
              <a:extLst>
                <a:ext uri="{FF2B5EF4-FFF2-40B4-BE49-F238E27FC236}">
                  <a16:creationId xmlns:a16="http://schemas.microsoft.com/office/drawing/2014/main" id="{E83CE802-8708-2C3D-F323-4954B38F8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80" y="1123127"/>
              <a:ext cx="3505834" cy="444998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BF48C82-9C46-9BCE-40F9-7527DCC51E96}"/>
                </a:ext>
              </a:extLst>
            </p:cNvPr>
            <p:cNvGrpSpPr/>
            <p:nvPr/>
          </p:nvGrpSpPr>
          <p:grpSpPr>
            <a:xfrm>
              <a:off x="166300" y="5717204"/>
              <a:ext cx="3507214" cy="590580"/>
              <a:chOff x="403104" y="5695299"/>
              <a:chExt cx="3507214" cy="590580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DD07FD5-9E80-0A16-93EE-366A178AF39E}"/>
                  </a:ext>
                </a:extLst>
              </p:cNvPr>
              <p:cNvSpPr/>
              <p:nvPr/>
            </p:nvSpPr>
            <p:spPr>
              <a:xfrm>
                <a:off x="403104" y="5695299"/>
                <a:ext cx="3507214" cy="590580"/>
              </a:xfrm>
              <a:prstGeom prst="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F139D8-2668-E6C5-02C9-47DAAC3F165E}"/>
                  </a:ext>
                </a:extLst>
              </p:cNvPr>
              <p:cNvSpPr txBox="1"/>
              <p:nvPr/>
            </p:nvSpPr>
            <p:spPr>
              <a:xfrm>
                <a:off x="734353" y="5790534"/>
                <a:ext cx="2895600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1270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焦点轮播图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HTML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结构</a:t>
                </a:r>
              </a:p>
            </p:txBody>
          </p: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A61A05-5773-282A-E17C-A38F5F362381}"/>
              </a:ext>
            </a:extLst>
          </p:cNvPr>
          <p:cNvGrpSpPr/>
          <p:nvPr/>
        </p:nvGrpSpPr>
        <p:grpSpPr>
          <a:xfrm>
            <a:off x="3969842" y="1602539"/>
            <a:ext cx="3507214" cy="5169643"/>
            <a:chOff x="3863752" y="1138141"/>
            <a:chExt cx="3507214" cy="5169643"/>
          </a:xfrm>
        </p:grpSpPr>
        <p:pic>
          <p:nvPicPr>
            <p:cNvPr id="31" name="图片 1">
              <a:extLst>
                <a:ext uri="{FF2B5EF4-FFF2-40B4-BE49-F238E27FC236}">
                  <a16:creationId xmlns:a16="http://schemas.microsoft.com/office/drawing/2014/main" id="{9D4045C1-BECA-DB93-6EF1-2E71F96E4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3752" y="1138141"/>
              <a:ext cx="3505833" cy="4449980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48A239E-FDA3-BD10-B376-AAEBBF07FAFE}"/>
                </a:ext>
              </a:extLst>
            </p:cNvPr>
            <p:cNvGrpSpPr/>
            <p:nvPr/>
          </p:nvGrpSpPr>
          <p:grpSpPr>
            <a:xfrm>
              <a:off x="3863752" y="5717204"/>
              <a:ext cx="3507214" cy="590580"/>
              <a:chOff x="403104" y="5695299"/>
              <a:chExt cx="3507214" cy="59058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DAD753D-BD8D-6733-BD2D-F0CF748420F5}"/>
                  </a:ext>
                </a:extLst>
              </p:cNvPr>
              <p:cNvSpPr/>
              <p:nvPr/>
            </p:nvSpPr>
            <p:spPr>
              <a:xfrm>
                <a:off x="403104" y="5695299"/>
                <a:ext cx="3507214" cy="590580"/>
              </a:xfrm>
              <a:prstGeom prst="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35204ED-54F9-CE23-3434-F02D8D0C79E6}"/>
                  </a:ext>
                </a:extLst>
              </p:cNvPr>
              <p:cNvSpPr txBox="1"/>
              <p:nvPr/>
            </p:nvSpPr>
            <p:spPr>
              <a:xfrm>
                <a:off x="403104" y="5790534"/>
                <a:ext cx="3507214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1270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未加</a:t>
                </a: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CSS</a:t>
                </a:r>
                <a:r>
                  <a: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样式的焦点轮播图</a:t>
                </a: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59A9DD5-5B81-B4A9-F9E5-74FC02832624}"/>
              </a:ext>
            </a:extLst>
          </p:cNvPr>
          <p:cNvGrpSpPr/>
          <p:nvPr/>
        </p:nvGrpSpPr>
        <p:grpSpPr>
          <a:xfrm>
            <a:off x="7667294" y="3245326"/>
            <a:ext cx="4265629" cy="3526856"/>
            <a:chOff x="7561204" y="2780928"/>
            <a:chExt cx="4265629" cy="3526856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051F66C-98A6-33A8-0813-0D39BBD46744}"/>
                </a:ext>
              </a:extLst>
            </p:cNvPr>
            <p:cNvGrpSpPr/>
            <p:nvPr/>
          </p:nvGrpSpPr>
          <p:grpSpPr>
            <a:xfrm>
              <a:off x="7561204" y="5717204"/>
              <a:ext cx="4265629" cy="590580"/>
              <a:chOff x="403104" y="5695299"/>
              <a:chExt cx="3507214" cy="590580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34EC142-B349-D9F9-BB18-29401C92F284}"/>
                  </a:ext>
                </a:extLst>
              </p:cNvPr>
              <p:cNvSpPr/>
              <p:nvPr/>
            </p:nvSpPr>
            <p:spPr>
              <a:xfrm>
                <a:off x="403104" y="5695299"/>
                <a:ext cx="3507214" cy="590580"/>
              </a:xfrm>
              <a:prstGeom prst="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4463F5D-7661-7AAA-ACB2-75904A52FC66}"/>
                  </a:ext>
                </a:extLst>
              </p:cNvPr>
              <p:cNvSpPr txBox="1"/>
              <p:nvPr/>
            </p:nvSpPr>
            <p:spPr>
              <a:xfrm>
                <a:off x="403105" y="5790534"/>
                <a:ext cx="3473638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12700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添加</a:t>
                </a:r>
                <a:r>
                  <a:rPr kumimoji="0" lang="en-US" altLang="zh-CN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CSS</a:t>
                </a:r>
                <a:r>
                  <a: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样式的静态的焦点轮播图</a:t>
                </a:r>
              </a:p>
            </p:txBody>
          </p:sp>
        </p:grpSp>
        <p:pic>
          <p:nvPicPr>
            <p:cNvPr id="37" name="图片 2">
              <a:extLst>
                <a:ext uri="{FF2B5EF4-FFF2-40B4-BE49-F238E27FC236}">
                  <a16:creationId xmlns:a16="http://schemas.microsoft.com/office/drawing/2014/main" id="{8738B2C1-C758-96E3-98DF-559B4EEA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1204" y="2780928"/>
              <a:ext cx="4265629" cy="2792179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77129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B3B774-2569-3D18-D030-F1CEC9198405}"/>
              </a:ext>
            </a:extLst>
          </p:cNvPr>
          <p:cNvGrpSpPr/>
          <p:nvPr/>
        </p:nvGrpSpPr>
        <p:grpSpPr>
          <a:xfrm>
            <a:off x="3497561" y="2193646"/>
            <a:ext cx="5423453" cy="4280678"/>
            <a:chOff x="7561204" y="2560884"/>
            <a:chExt cx="4265629" cy="374690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56240DD-B912-D2BB-EF3D-B0420EA7C697}"/>
                </a:ext>
              </a:extLst>
            </p:cNvPr>
            <p:cNvGrpSpPr/>
            <p:nvPr/>
          </p:nvGrpSpPr>
          <p:grpSpPr>
            <a:xfrm>
              <a:off x="7561204" y="5717204"/>
              <a:ext cx="4265629" cy="590580"/>
              <a:chOff x="403104" y="5695299"/>
              <a:chExt cx="3507214" cy="59058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CD7817D-B8E3-651A-7639-369F8DCCA9DC}"/>
                  </a:ext>
                </a:extLst>
              </p:cNvPr>
              <p:cNvSpPr/>
              <p:nvPr/>
            </p:nvSpPr>
            <p:spPr>
              <a:xfrm>
                <a:off x="403104" y="5695299"/>
                <a:ext cx="3507214" cy="590580"/>
              </a:xfrm>
              <a:prstGeom prst="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6109BB-674C-35DB-2B2A-6FE4489A7F14}"/>
                  </a:ext>
                </a:extLst>
              </p:cNvPr>
              <p:cNvSpPr txBox="1"/>
              <p:nvPr/>
            </p:nvSpPr>
            <p:spPr>
              <a:xfrm>
                <a:off x="403105" y="5790534"/>
                <a:ext cx="3473638" cy="4001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12700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焦点轮播图网页效果</a:t>
                </a:r>
              </a:p>
            </p:txBody>
          </p:sp>
        </p:grpSp>
        <p:pic>
          <p:nvPicPr>
            <p:cNvPr id="9" name="图片 2">
              <a:extLst>
                <a:ext uri="{FF2B5EF4-FFF2-40B4-BE49-F238E27FC236}">
                  <a16:creationId xmlns:a16="http://schemas.microsoft.com/office/drawing/2014/main" id="{78FC17AD-8C77-6A26-8E00-14850B2B8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791" y="2560884"/>
              <a:ext cx="4166453" cy="3091204"/>
            </a:xfrm>
            <a:prstGeom prst="rect">
              <a:avLst/>
            </a:prstGeom>
            <a:noFill/>
            <a:ln w="3175">
              <a:solidFill>
                <a:srgbClr val="000000"/>
              </a:solidFill>
            </a:ln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C9660D6-7636-220C-6A27-EC628DA45E66}"/>
              </a:ext>
            </a:extLst>
          </p:cNvPr>
          <p:cNvSpPr/>
          <p:nvPr/>
        </p:nvSpPr>
        <p:spPr>
          <a:xfrm>
            <a:off x="1086336" y="1550871"/>
            <a:ext cx="103928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HTML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定义网页的结构，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CSS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描述网页的样子，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JavaScript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定义网页的行为。</a:t>
            </a:r>
          </a:p>
        </p:txBody>
      </p:sp>
      <p:pic>
        <p:nvPicPr>
          <p:cNvPr id="16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B6A86F7B-BA17-83B4-97F9-EE1916D5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02023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7E5D938A-2D5D-0CD7-8382-1C169995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39" y="879096"/>
            <a:ext cx="3527786" cy="66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 </a:t>
            </a: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客户端应用技术</a:t>
            </a:r>
          </a:p>
        </p:txBody>
      </p:sp>
    </p:spTree>
    <p:extLst>
      <p:ext uri="{BB962C8B-B14F-4D97-AF65-F5344CB8AC3E}">
        <p14:creationId xmlns:p14="http://schemas.microsoft.com/office/powerpoint/2010/main" val="399719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pic>
        <p:nvPicPr>
          <p:cNvPr id="2" name="Picture 7" descr="F:\工作\功夫系列课程\PPT模版\按扭\橙色\按扭-44.png">
            <a:extLst>
              <a:ext uri="{FF2B5EF4-FFF2-40B4-BE49-F238E27FC236}">
                <a16:creationId xmlns:a16="http://schemas.microsoft.com/office/drawing/2014/main" id="{951BE508-E335-517D-210D-727012AA4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" y="930747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632ECA81-076C-454B-8652-461366E87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" y="800367"/>
            <a:ext cx="3996103" cy="66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Web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服务器端应用技术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D43D43-5648-725C-BBB9-A4B355595948}"/>
              </a:ext>
            </a:extLst>
          </p:cNvPr>
          <p:cNvSpPr txBox="1"/>
          <p:nvPr/>
        </p:nvSpPr>
        <p:spPr>
          <a:xfrm>
            <a:off x="276324" y="1461177"/>
            <a:ext cx="11441229" cy="169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　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　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网站建设后端技术是指用于处理网站业务逻辑、数据管理和与前端页面进行对接的技术。主流的后端技术有PHP、JAVA 、Python等技术。后端技术需要实现与数据库的交互，以处理相应的业务逻辑。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7D9699-2D66-1214-80EB-31B1787E7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59"/>
          <a:stretch>
            <a:fillRect/>
          </a:stretch>
        </p:blipFill>
        <p:spPr>
          <a:xfrm>
            <a:off x="5542123" y="3339324"/>
            <a:ext cx="6045200" cy="31481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E3852C-124E-E345-4293-2C388B38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91" y="3358864"/>
            <a:ext cx="4979035" cy="31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5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94070E11-3DE8-AA2D-3945-53E7628C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37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推荐教材及参考资料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5B03FB-F517-4E05-56B1-176F80B08199}"/>
              </a:ext>
            </a:extLst>
          </p:cNvPr>
          <p:cNvSpPr txBox="1"/>
          <p:nvPr/>
        </p:nvSpPr>
        <p:spPr>
          <a:xfrm>
            <a:off x="277379" y="1130031"/>
            <a:ext cx="11844607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zh-C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（一）教材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tabLst>
                <a:tab pos="533400" algn="l"/>
              </a:tabLst>
            </a:pPr>
            <a:r>
              <a:rPr lang="en-US" altLang="zh-C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梁永先等编著</a:t>
            </a:r>
            <a:r>
              <a:rPr lang="zh-CN" altLang="en-US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Java Web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程序设计—基于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SSM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Spring+SpringMVC+MyBatis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）框架》（第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版），人民邮电出版社，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2021</a:t>
            </a:r>
            <a:r>
              <a:rPr lang="zh-CN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年出版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（二）参考书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altLang="zh-CN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altLang="zh-CN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altLang="zh-CN" sz="1800" b="1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altLang="zh-CN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en-US" altLang="zh-CN" b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三）网络资源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240" algn="just"/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https://www.icourse163.org/course/BFU-1003382003?from=</a:t>
            </a:r>
            <a:r>
              <a:rPr lang="en-US" altLang="zh-CN" sz="20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searchPage</a:t>
            </a:r>
            <a:r>
              <a:rPr lang="en-US" altLang="zh-CN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9240" algn="just"/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站</a:t>
            </a:r>
            <a:r>
              <a:rPr lang="en-US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: https://www.bilibili.com/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3049CF-076F-C72D-364A-CB489A5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8" y="3172276"/>
            <a:ext cx="1649079" cy="2287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2CE530-1551-BFF9-8CE7-5DB9875F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73" y="3222181"/>
            <a:ext cx="1649080" cy="2170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6EB402-410E-5A28-0DA9-588E55420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509" y="3207118"/>
            <a:ext cx="1850261" cy="2200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F83059-6EAF-DC59-302B-C81DAC213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684" y="3273470"/>
            <a:ext cx="1517347" cy="21640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5A4391-A35F-8E03-CE49-71F188FE9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1226" y="3361565"/>
            <a:ext cx="1517347" cy="20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8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 Web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技术简介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FE419A-8DB4-1451-BEA9-2EB27303E222}"/>
              </a:ext>
            </a:extLst>
          </p:cNvPr>
          <p:cNvSpPr txBox="1"/>
          <p:nvPr/>
        </p:nvSpPr>
        <p:spPr>
          <a:xfrm>
            <a:off x="425291" y="955906"/>
            <a:ext cx="11341417" cy="558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一种广泛使用的开源服务器端脚本语言，用于动态生成网页、处理表单数据等。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的生态系统庞大，有丰富的框架、库和工具可供选择。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一种高级编程语言，可以用于开发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应用、数据处理、机器学习等。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有许多成熟的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等，可以方便地构建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一种广泛使用的编程语言，用于开发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应用、桌面应用、移动应用等。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的生态系统非常强大，有许多成熟的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框架和工具可供使用，如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Struts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Hibernate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一种由微软推出的开发框架，用于构建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应用、桌面应用、移动应用等。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框架包括了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Framework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等成熟的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开发工具。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Ruby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一种简单、优美、易于学习的编程语言，常用于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应用开发。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Ruby on Rails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是一款著名的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框架，提供了丰富的功能和易于使用的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除了以上列举的技术，还有许多其他后端技术可供选择，如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等，开发者可以根据自身需求和技能水平选择适合的技术。</a:t>
            </a:r>
          </a:p>
        </p:txBody>
      </p:sp>
    </p:spTree>
    <p:extLst>
      <p:ext uri="{BB962C8B-B14F-4D97-AF65-F5344CB8AC3E}">
        <p14:creationId xmlns:p14="http://schemas.microsoft.com/office/powerpoint/2010/main" val="2036979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网站开发流程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E42A0-9E56-1EA7-605A-59F35C0BE0E7}"/>
              </a:ext>
            </a:extLst>
          </p:cNvPr>
          <p:cNvSpPr txBox="1"/>
          <p:nvPr/>
        </p:nvSpPr>
        <p:spPr>
          <a:xfrm>
            <a:off x="372579" y="2515577"/>
            <a:ext cx="3285020" cy="224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网站开发是一个系统工程，没有固定的模式，但基本遵循如图所示的工作流程。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3A2F32-4C8D-CE91-1A5B-F8A7B43D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6" t="1649" r="6399" b="2536"/>
          <a:stretch/>
        </p:blipFill>
        <p:spPr>
          <a:xfrm>
            <a:off x="4114800" y="891584"/>
            <a:ext cx="7140633" cy="59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1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网站开发流程</a:t>
            </a:r>
          </a:p>
        </p:txBody>
      </p:sp>
      <p:pic>
        <p:nvPicPr>
          <p:cNvPr id="2" name="图片 1" descr="ba0eeed4c894368781a256e59462c710">
            <a:extLst>
              <a:ext uri="{FF2B5EF4-FFF2-40B4-BE49-F238E27FC236}">
                <a16:creationId xmlns:a16="http://schemas.microsoft.com/office/drawing/2014/main" id="{5B5472BF-8C74-100F-8313-4C0101175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83" y="2869120"/>
            <a:ext cx="2662067" cy="1624992"/>
          </a:xfrm>
          <a:prstGeom prst="rect">
            <a:avLst/>
          </a:prstGeom>
        </p:spPr>
      </p:pic>
      <p:pic>
        <p:nvPicPr>
          <p:cNvPr id="3" name="图片 2" descr="300157540_3_0">
            <a:extLst>
              <a:ext uri="{FF2B5EF4-FFF2-40B4-BE49-F238E27FC236}">
                <a16:creationId xmlns:a16="http://schemas.microsoft.com/office/drawing/2014/main" id="{C74458ED-7AE5-19D5-6045-E14EF7630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84" y="1085588"/>
            <a:ext cx="2664296" cy="1589884"/>
          </a:xfrm>
          <a:prstGeom prst="rect">
            <a:avLst/>
          </a:prstGeom>
        </p:spPr>
      </p:pic>
      <p:pic>
        <p:nvPicPr>
          <p:cNvPr id="4" name="图片 3" descr="8404">
            <a:extLst>
              <a:ext uri="{FF2B5EF4-FFF2-40B4-BE49-F238E27FC236}">
                <a16:creationId xmlns:a16="http://schemas.microsoft.com/office/drawing/2014/main" id="{A745EA5C-3909-8CFD-84F1-BFDE71F6A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83" y="4727241"/>
            <a:ext cx="2662624" cy="177601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E5C8CE3-AA8B-C6B7-C9E8-AF841C807289}"/>
              </a:ext>
            </a:extLst>
          </p:cNvPr>
          <p:cNvGrpSpPr/>
          <p:nvPr/>
        </p:nvGrpSpPr>
        <p:grpSpPr>
          <a:xfrm>
            <a:off x="3376352" y="1057215"/>
            <a:ext cx="7982460" cy="1618257"/>
            <a:chOff x="3708125" y="1041031"/>
            <a:chExt cx="7982460" cy="16182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55E070E-55D4-328D-FF71-A3B5A3759EE9}"/>
                </a:ext>
              </a:extLst>
            </p:cNvPr>
            <p:cNvSpPr/>
            <p:nvPr/>
          </p:nvSpPr>
          <p:spPr>
            <a:xfrm>
              <a:off x="4224654" y="1041031"/>
              <a:ext cx="7465931" cy="16182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AE393C-AF43-DFF2-65D4-1F8B9B124EBA}"/>
                </a:ext>
              </a:extLst>
            </p:cNvPr>
            <p:cNvGrpSpPr/>
            <p:nvPr/>
          </p:nvGrpSpPr>
          <p:grpSpPr>
            <a:xfrm>
              <a:off x="3708125" y="1136197"/>
              <a:ext cx="7982460" cy="1509517"/>
              <a:chOff x="3708125" y="1136197"/>
              <a:chExt cx="7982460" cy="1509517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0AAFE208-8022-9B9F-603C-E2F70BB5D4C7}"/>
                  </a:ext>
                </a:extLst>
              </p:cNvPr>
              <p:cNvGrpSpPr/>
              <p:nvPr/>
            </p:nvGrpSpPr>
            <p:grpSpPr>
              <a:xfrm>
                <a:off x="4536432" y="1136197"/>
                <a:ext cx="7154153" cy="1509517"/>
                <a:chOff x="2460208" y="3578342"/>
                <a:chExt cx="2926460" cy="1132138"/>
              </a:xfrm>
            </p:grpSpPr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DEC34980-6C25-E13A-E042-E900B876F8C1}"/>
                    </a:ext>
                  </a:extLst>
                </p:cNvPr>
                <p:cNvSpPr txBox="1"/>
                <p:nvPr/>
              </p:nvSpPr>
              <p:spPr>
                <a:xfrm>
                  <a:off x="2460208" y="3578342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第一步：</a:t>
                  </a: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72D5011-7E48-39CB-2073-3447A48CB808}"/>
                    </a:ext>
                  </a:extLst>
                </p:cNvPr>
                <p:cNvSpPr txBox="1"/>
                <p:nvPr/>
              </p:nvSpPr>
              <p:spPr>
                <a:xfrm>
                  <a:off x="2460208" y="3997881"/>
                  <a:ext cx="2926460" cy="712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altLang="zh-CN" sz="2400" dirty="0">
                      <a:cs typeface="+mn-ea"/>
                      <a:sym typeface="+mn-lt"/>
                    </a:rPr>
                    <a:t>进行需求分析、网站策划。分析网站功能、网站的风格、网站栏目分类以及费用预算等。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9EF578F-8131-9CA9-E06B-60D022844185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CF9CFEE0-253E-8327-081D-35B8BF647B0C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0745D2D-8943-47C7-3BBF-19C20832910D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01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D20001-76E7-9FD1-1CE6-9E992ACDE959}"/>
              </a:ext>
            </a:extLst>
          </p:cNvPr>
          <p:cNvGrpSpPr/>
          <p:nvPr/>
        </p:nvGrpSpPr>
        <p:grpSpPr>
          <a:xfrm>
            <a:off x="3376352" y="2872487"/>
            <a:ext cx="7982460" cy="1618257"/>
            <a:chOff x="3708125" y="1041031"/>
            <a:chExt cx="7982460" cy="161825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188AD98-E82A-EBDD-4C3B-12F14E99CC30}"/>
                </a:ext>
              </a:extLst>
            </p:cNvPr>
            <p:cNvSpPr/>
            <p:nvPr/>
          </p:nvSpPr>
          <p:spPr>
            <a:xfrm>
              <a:off x="4224654" y="1041031"/>
              <a:ext cx="7465931" cy="16182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1ECCF88C-3506-1A5E-5FD3-0897AC2E9302}"/>
                </a:ext>
              </a:extLst>
            </p:cNvPr>
            <p:cNvGrpSpPr/>
            <p:nvPr/>
          </p:nvGrpSpPr>
          <p:grpSpPr>
            <a:xfrm>
              <a:off x="3708125" y="1136197"/>
              <a:ext cx="7982460" cy="1509517"/>
              <a:chOff x="3708125" y="1136197"/>
              <a:chExt cx="7982460" cy="1509517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A1ED259-8E0C-8BB3-B576-B3E934B1C192}"/>
                  </a:ext>
                </a:extLst>
              </p:cNvPr>
              <p:cNvGrpSpPr/>
              <p:nvPr/>
            </p:nvGrpSpPr>
            <p:grpSpPr>
              <a:xfrm>
                <a:off x="4536432" y="1136197"/>
                <a:ext cx="7154153" cy="1509517"/>
                <a:chOff x="2460208" y="3578342"/>
                <a:chExt cx="2926460" cy="1132138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C9D8B2BE-682D-EC16-526C-847A2FDFA969}"/>
                    </a:ext>
                  </a:extLst>
                </p:cNvPr>
                <p:cNvSpPr txBox="1"/>
                <p:nvPr/>
              </p:nvSpPr>
              <p:spPr>
                <a:xfrm>
                  <a:off x="2460208" y="3578342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第二步：</a:t>
                  </a:r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C1E316D-35BC-132C-D9D0-A897A88B3F73}"/>
                    </a:ext>
                  </a:extLst>
                </p:cNvPr>
                <p:cNvSpPr txBox="1"/>
                <p:nvPr/>
              </p:nvSpPr>
              <p:spPr>
                <a:xfrm>
                  <a:off x="2460208" y="3997881"/>
                  <a:ext cx="2926460" cy="712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dirty="0">
                      <a:cs typeface="+mn-ea"/>
                      <a:sym typeface="+mn-lt"/>
                    </a:rPr>
                    <a:t>根据用户需求，对网站图片资料收集整理并画出网站的内容板块草图。</a:t>
                  </a: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AD33768-944C-0DE7-15D6-6A4315285DB0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FFA7EA4E-9547-3127-4FA0-D84E754153F2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5D3E2AB-5DBF-44CA-0079-A79F2C233FC0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02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90890B1-A90A-4E14-C17E-805D5CAC0C00}"/>
              </a:ext>
            </a:extLst>
          </p:cNvPr>
          <p:cNvGrpSpPr/>
          <p:nvPr/>
        </p:nvGrpSpPr>
        <p:grpSpPr>
          <a:xfrm>
            <a:off x="3376352" y="4742027"/>
            <a:ext cx="7982460" cy="1618257"/>
            <a:chOff x="3708125" y="1041031"/>
            <a:chExt cx="7982460" cy="161825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C238661-5A96-26AF-1151-BFDAA8974C89}"/>
                </a:ext>
              </a:extLst>
            </p:cNvPr>
            <p:cNvSpPr/>
            <p:nvPr/>
          </p:nvSpPr>
          <p:spPr>
            <a:xfrm>
              <a:off x="4224654" y="1041031"/>
              <a:ext cx="7465931" cy="16182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72F6CA6-6505-1DF6-DF70-2EDEE0ED8ACA}"/>
                </a:ext>
              </a:extLst>
            </p:cNvPr>
            <p:cNvGrpSpPr/>
            <p:nvPr/>
          </p:nvGrpSpPr>
          <p:grpSpPr>
            <a:xfrm>
              <a:off x="3708125" y="1136197"/>
              <a:ext cx="7982460" cy="1509517"/>
              <a:chOff x="3708125" y="1136197"/>
              <a:chExt cx="7982460" cy="1509517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BD435015-0288-8155-A32E-1DCDA6E34E74}"/>
                  </a:ext>
                </a:extLst>
              </p:cNvPr>
              <p:cNvGrpSpPr/>
              <p:nvPr/>
            </p:nvGrpSpPr>
            <p:grpSpPr>
              <a:xfrm>
                <a:off x="4536432" y="1136197"/>
                <a:ext cx="7154153" cy="1509517"/>
                <a:chOff x="2460208" y="3578342"/>
                <a:chExt cx="2926460" cy="1132138"/>
              </a:xfrm>
            </p:grpSpPr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42A3798F-019E-38B3-37AC-F9103DEF0A91}"/>
                    </a:ext>
                  </a:extLst>
                </p:cNvPr>
                <p:cNvSpPr txBox="1"/>
                <p:nvPr/>
              </p:nvSpPr>
              <p:spPr>
                <a:xfrm>
                  <a:off x="2460208" y="3578342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第三步：</a:t>
                  </a: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AEBFA36-D35A-EA5C-E877-2DFFD98121C3}"/>
                    </a:ext>
                  </a:extLst>
                </p:cNvPr>
                <p:cNvSpPr txBox="1"/>
                <p:nvPr/>
              </p:nvSpPr>
              <p:spPr>
                <a:xfrm>
                  <a:off x="2460208" y="3997881"/>
                  <a:ext cx="2926460" cy="712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dirty="0">
                      <a:cs typeface="+mn-ea"/>
                      <a:sym typeface="+mn-lt"/>
                    </a:rPr>
                    <a:t>根据网站草图，由美工设计师通过</a:t>
                  </a:r>
                  <a:r>
                    <a:rPr lang="en-US" altLang="zh-CN" sz="2400" dirty="0">
                      <a:cs typeface="+mn-ea"/>
                      <a:sym typeface="+mn-lt"/>
                    </a:rPr>
                    <a:t>Photoshop</a:t>
                  </a:r>
                  <a:r>
                    <a:rPr lang="zh-CN" altLang="en-US" sz="2400" dirty="0">
                      <a:cs typeface="+mn-ea"/>
                      <a:sym typeface="+mn-lt"/>
                    </a:rPr>
                    <a:t>等设计软件绘制网页效果图。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D46444B3-75E6-89BA-27FA-49CB9B180572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E9FC927-4533-B180-6CB7-7D7B0FC935A1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CAFEF68-773A-BF1C-AE5A-E8F6599B9E6B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03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415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网站开发流程</a:t>
            </a:r>
          </a:p>
        </p:txBody>
      </p:sp>
      <p:pic>
        <p:nvPicPr>
          <p:cNvPr id="8" name="图片 7" descr="a56cb4963d425606ed4575eda4e29d15">
            <a:extLst>
              <a:ext uri="{FF2B5EF4-FFF2-40B4-BE49-F238E27FC236}">
                <a16:creationId xmlns:a16="http://schemas.microsoft.com/office/drawing/2014/main" id="{23051E1F-274C-E710-5ABE-D91BC0ED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91" r="13727"/>
          <a:stretch>
            <a:fillRect/>
          </a:stretch>
        </p:blipFill>
        <p:spPr>
          <a:xfrm>
            <a:off x="186116" y="1412875"/>
            <a:ext cx="5327650" cy="475234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306726FC-A56D-CB32-2146-A8A4C4BF980D}"/>
              </a:ext>
            </a:extLst>
          </p:cNvPr>
          <p:cNvGrpSpPr/>
          <p:nvPr/>
        </p:nvGrpSpPr>
        <p:grpSpPr>
          <a:xfrm>
            <a:off x="5255087" y="1412875"/>
            <a:ext cx="6621615" cy="4752340"/>
            <a:chOff x="3708125" y="-423601"/>
            <a:chExt cx="6621615" cy="475234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21C9C3-346E-5204-A8D0-615B9FAA2595}"/>
                </a:ext>
              </a:extLst>
            </p:cNvPr>
            <p:cNvSpPr/>
            <p:nvPr/>
          </p:nvSpPr>
          <p:spPr>
            <a:xfrm>
              <a:off x="4224654" y="-423601"/>
              <a:ext cx="6105086" cy="47523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8948B27-B76A-603A-4BF8-15BF35A511BE}"/>
                </a:ext>
              </a:extLst>
            </p:cNvPr>
            <p:cNvGrpSpPr/>
            <p:nvPr/>
          </p:nvGrpSpPr>
          <p:grpSpPr>
            <a:xfrm>
              <a:off x="3708125" y="76858"/>
              <a:ext cx="6368228" cy="3531791"/>
              <a:chOff x="3708125" y="76858"/>
              <a:chExt cx="6368228" cy="3531791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44754B7A-E56C-DEC5-2F5A-46E6B52BB807}"/>
                  </a:ext>
                </a:extLst>
              </p:cNvPr>
              <p:cNvGrpSpPr/>
              <p:nvPr/>
            </p:nvGrpSpPr>
            <p:grpSpPr>
              <a:xfrm>
                <a:off x="4549039" y="76858"/>
                <a:ext cx="5527314" cy="3531791"/>
                <a:chOff x="2465365" y="2783837"/>
                <a:chExt cx="2260989" cy="2648844"/>
              </a:xfrm>
            </p:grpSpPr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D42781EE-FF0A-D512-56EE-738684439CB8}"/>
                    </a:ext>
                  </a:extLst>
                </p:cNvPr>
                <p:cNvSpPr txBox="1"/>
                <p:nvPr/>
              </p:nvSpPr>
              <p:spPr>
                <a:xfrm>
                  <a:off x="2465365" y="2783837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第四步：</a:t>
                  </a: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C9104235-D861-F922-9917-1C77E7159741}"/>
                    </a:ext>
                  </a:extLst>
                </p:cNvPr>
                <p:cNvSpPr txBox="1"/>
                <p:nvPr/>
              </p:nvSpPr>
              <p:spPr>
                <a:xfrm>
                  <a:off x="2465365" y="3328161"/>
                  <a:ext cx="2260989" cy="21045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dirty="0">
                      <a:cs typeface="+mn-ea"/>
                      <a:sym typeface="+mn-lt"/>
                    </a:rPr>
                    <a:t>正式制作网页，前端和后端网站程序员可以同时进行开发。前端程序员根据美工效果图，使用前端技术制作静态页面。后端程序员根据网站结构和功能，设计数据库并开发网站后台。</a:t>
                  </a: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8FEC0A-29EE-B655-1DB4-091EB568BFCA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03D46314-E662-FC30-E70C-009423F24E21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DF506CF-BE21-0FCB-4A92-52EE3D4DE8D5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04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5117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网站开发流程</a:t>
            </a:r>
          </a:p>
        </p:txBody>
      </p:sp>
      <p:pic>
        <p:nvPicPr>
          <p:cNvPr id="2" name="图片 1" descr="990a1365121a521631e75ebce104080a">
            <a:extLst>
              <a:ext uri="{FF2B5EF4-FFF2-40B4-BE49-F238E27FC236}">
                <a16:creationId xmlns:a16="http://schemas.microsoft.com/office/drawing/2014/main" id="{262B39FD-2F27-AB0B-669D-5462971C9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72" y="4077072"/>
            <a:ext cx="3380112" cy="2255744"/>
          </a:xfrm>
          <a:prstGeom prst="rect">
            <a:avLst/>
          </a:prstGeom>
        </p:spPr>
      </p:pic>
      <p:pic>
        <p:nvPicPr>
          <p:cNvPr id="3" name="图片 2" descr="8d2604e86e309b0ef079e358771b15b7">
            <a:extLst>
              <a:ext uri="{FF2B5EF4-FFF2-40B4-BE49-F238E27FC236}">
                <a16:creationId xmlns:a16="http://schemas.microsoft.com/office/drawing/2014/main" id="{EF230943-3910-07B4-9313-E49828D10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72" y="1382767"/>
            <a:ext cx="3380112" cy="225358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EA4829-E0D5-2E07-3427-2B4376E3D1E4}"/>
              </a:ext>
            </a:extLst>
          </p:cNvPr>
          <p:cNvGrpSpPr/>
          <p:nvPr/>
        </p:nvGrpSpPr>
        <p:grpSpPr>
          <a:xfrm>
            <a:off x="3728022" y="1382767"/>
            <a:ext cx="7982460" cy="2253588"/>
            <a:chOff x="3708125" y="613055"/>
            <a:chExt cx="7982460" cy="225358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2A8CD93-8F28-92B7-2CF1-748DDFE79E6E}"/>
                </a:ext>
              </a:extLst>
            </p:cNvPr>
            <p:cNvSpPr/>
            <p:nvPr/>
          </p:nvSpPr>
          <p:spPr>
            <a:xfrm>
              <a:off x="4224654" y="613055"/>
              <a:ext cx="7465931" cy="22535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FCCD29F-EE8C-174C-F488-D52C6B70F742}"/>
                </a:ext>
              </a:extLst>
            </p:cNvPr>
            <p:cNvGrpSpPr/>
            <p:nvPr/>
          </p:nvGrpSpPr>
          <p:grpSpPr>
            <a:xfrm>
              <a:off x="3708125" y="927080"/>
              <a:ext cx="7982459" cy="1718636"/>
              <a:chOff x="3708125" y="927080"/>
              <a:chExt cx="7982459" cy="1718636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3861823-148C-1DAF-19C0-B4F407BD455D}"/>
                  </a:ext>
                </a:extLst>
              </p:cNvPr>
              <p:cNvGrpSpPr/>
              <p:nvPr/>
            </p:nvGrpSpPr>
            <p:grpSpPr>
              <a:xfrm>
                <a:off x="4521370" y="927080"/>
                <a:ext cx="7169214" cy="1718636"/>
                <a:chOff x="2454047" y="3421503"/>
                <a:chExt cx="2932621" cy="1288977"/>
              </a:xfrm>
            </p:grpSpPr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E065A0D7-4A9F-978A-1C4B-E92A1EF16AF6}"/>
                    </a:ext>
                  </a:extLst>
                </p:cNvPr>
                <p:cNvSpPr txBox="1"/>
                <p:nvPr/>
              </p:nvSpPr>
              <p:spPr>
                <a:xfrm>
                  <a:off x="2454047" y="3421503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第五步：</a:t>
                  </a:r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F0D0FFE-C613-041B-D88E-0EEEBEA0558E}"/>
                    </a:ext>
                  </a:extLst>
                </p:cNvPr>
                <p:cNvSpPr txBox="1"/>
                <p:nvPr/>
              </p:nvSpPr>
              <p:spPr>
                <a:xfrm>
                  <a:off x="2460208" y="3997881"/>
                  <a:ext cx="2926460" cy="712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dirty="0">
                      <a:cs typeface="+mn-ea"/>
                      <a:sym typeface="+mn-lt"/>
                    </a:rPr>
                    <a:t>网站开发完成后，在本地搭建服务器进行测试，如果发现问题，及时解决问题。</a:t>
                  </a: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74924167-D059-6BCE-3F51-E7FCFDE9DFF0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99625252-C871-98C3-D92A-C9EEA459E0DF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07E1B8B8-3D24-E8FF-CFE1-059AAE9EE02D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05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6B5C4FE-6AFE-9FFA-5F72-3AF2E2AD9CB4}"/>
              </a:ext>
            </a:extLst>
          </p:cNvPr>
          <p:cNvGrpSpPr/>
          <p:nvPr/>
        </p:nvGrpSpPr>
        <p:grpSpPr>
          <a:xfrm>
            <a:off x="3726244" y="4083815"/>
            <a:ext cx="7982460" cy="2253588"/>
            <a:chOff x="3708125" y="613055"/>
            <a:chExt cx="7982460" cy="225358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B64F215-0F1C-8E74-0E76-F5819246677E}"/>
                </a:ext>
              </a:extLst>
            </p:cNvPr>
            <p:cNvSpPr/>
            <p:nvPr/>
          </p:nvSpPr>
          <p:spPr>
            <a:xfrm>
              <a:off x="4224654" y="613055"/>
              <a:ext cx="7465931" cy="22535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85AEA46-E227-F3F3-FE61-D4B9F415D307}"/>
                </a:ext>
              </a:extLst>
            </p:cNvPr>
            <p:cNvGrpSpPr/>
            <p:nvPr/>
          </p:nvGrpSpPr>
          <p:grpSpPr>
            <a:xfrm>
              <a:off x="3708125" y="836162"/>
              <a:ext cx="7904516" cy="1695803"/>
              <a:chOff x="3708125" y="836162"/>
              <a:chExt cx="7904516" cy="1695803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21F96821-5515-2DDB-9AF8-69F60AA5208D}"/>
                  </a:ext>
                </a:extLst>
              </p:cNvPr>
              <p:cNvGrpSpPr/>
              <p:nvPr/>
            </p:nvGrpSpPr>
            <p:grpSpPr>
              <a:xfrm>
                <a:off x="4450892" y="836162"/>
                <a:ext cx="7161749" cy="1695803"/>
                <a:chOff x="2425217" y="3353319"/>
                <a:chExt cx="2929567" cy="1271854"/>
              </a:xfrm>
            </p:grpSpPr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813EFC6C-F680-AC1C-B77D-6436C7CFAFAF}"/>
                    </a:ext>
                  </a:extLst>
                </p:cNvPr>
                <p:cNvSpPr txBox="1"/>
                <p:nvPr/>
              </p:nvSpPr>
              <p:spPr>
                <a:xfrm>
                  <a:off x="2425217" y="3353319"/>
                  <a:ext cx="579042" cy="380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b="1" dirty="0">
                      <a:solidFill>
                        <a:srgbClr val="C00000"/>
                      </a:solidFill>
                      <a:cs typeface="+mn-ea"/>
                      <a:sym typeface="+mn-lt"/>
                    </a:rPr>
                    <a:t>第六步：</a:t>
                  </a:r>
                </a:p>
              </p:txBody>
            </p:sp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8CEC547-6290-F2E4-88A9-B81389EB32A5}"/>
                    </a:ext>
                  </a:extLst>
                </p:cNvPr>
                <p:cNvSpPr txBox="1"/>
                <p:nvPr/>
              </p:nvSpPr>
              <p:spPr>
                <a:xfrm>
                  <a:off x="2428324" y="3912573"/>
                  <a:ext cx="2926460" cy="712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2400" dirty="0">
                      <a:cs typeface="+mn-ea"/>
                      <a:sym typeface="+mn-lt"/>
                    </a:rPr>
                    <a:t>网站正式发布，对网站进行备案、备份、后期维护等。</a:t>
                  </a: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99640FB4-0251-7F81-4CBA-4833D0EE0A47}"/>
                  </a:ext>
                </a:extLst>
              </p:cNvPr>
              <p:cNvGrpSpPr/>
              <p:nvPr/>
            </p:nvGrpSpPr>
            <p:grpSpPr>
              <a:xfrm>
                <a:off x="3708125" y="1536410"/>
                <a:ext cx="672418" cy="655871"/>
                <a:chOff x="3531024" y="1536410"/>
                <a:chExt cx="672418" cy="655871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5838F3D0-5912-77F5-DBC7-AE6B106DF366}"/>
                    </a:ext>
                  </a:extLst>
                </p:cNvPr>
                <p:cNvSpPr/>
                <p:nvPr/>
              </p:nvSpPr>
              <p:spPr>
                <a:xfrm>
                  <a:off x="3531024" y="1536410"/>
                  <a:ext cx="660998" cy="65587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1BFD037B-E0B3-FFDB-A714-1593196612FF}"/>
                    </a:ext>
                  </a:extLst>
                </p:cNvPr>
                <p:cNvSpPr txBox="1"/>
                <p:nvPr/>
              </p:nvSpPr>
              <p:spPr>
                <a:xfrm>
                  <a:off x="3602465" y="1633512"/>
                  <a:ext cx="6009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>
                      <a:solidFill>
                        <a:schemeClr val="bg1"/>
                      </a:solidFill>
                      <a:cs typeface="+mn-ea"/>
                      <a:sym typeface="+mn-lt"/>
                    </a:rPr>
                    <a:t>06</a:t>
                  </a:r>
                  <a:endPara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3566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2EA64FE7-35B8-C6B3-FDE6-305A3159E003}"/>
              </a:ext>
            </a:extLst>
          </p:cNvPr>
          <p:cNvSpPr txBox="1"/>
          <p:nvPr/>
        </p:nvSpPr>
        <p:spPr>
          <a:xfrm>
            <a:off x="1680578" y="1817384"/>
            <a:ext cx="8644578" cy="28723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第</a:t>
            </a: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02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章</a:t>
            </a:r>
            <a:endParaRPr lang="en-US" altLang="zh-CN" sz="6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HTML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E155ED9-15A5-6F61-5797-C960B629312D}"/>
              </a:ext>
            </a:extLst>
          </p:cNvPr>
          <p:cNvCxnSpPr>
            <a:cxnSpLocks/>
          </p:cNvCxnSpPr>
          <p:nvPr/>
        </p:nvCxnSpPr>
        <p:spPr>
          <a:xfrm>
            <a:off x="2195891" y="4689759"/>
            <a:ext cx="8129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63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A1A556B9-1149-C371-DCAC-A9C62D0B2B45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54DEF1B-3E2A-6F9F-F168-991CCBD7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57FF0AF-9973-C786-3745-C5C7FEEEF47A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9CD65D-308B-F6F0-AA9A-A9BC578CBC5B}"/>
              </a:ext>
            </a:extLst>
          </p:cNvPr>
          <p:cNvSpPr txBox="1"/>
          <p:nvPr/>
        </p:nvSpPr>
        <p:spPr>
          <a:xfrm>
            <a:off x="431575" y="868163"/>
            <a:ext cx="11328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cs typeface="+mn-ea"/>
                <a:sym typeface="+mn-lt"/>
              </a:rPr>
              <a:t>HTML</a:t>
            </a:r>
            <a:r>
              <a:rPr lang="zh-CN" altLang="en-US" sz="2400" dirty="0">
                <a:cs typeface="+mn-ea"/>
                <a:sym typeface="+mn-lt"/>
              </a:rPr>
              <a:t>（</a:t>
            </a:r>
            <a:r>
              <a:rPr lang="en-US" altLang="zh-CN" sz="2400" dirty="0" err="1">
                <a:cs typeface="+mn-ea"/>
                <a:sym typeface="+mn-lt"/>
              </a:rPr>
              <a:t>HyperText</a:t>
            </a:r>
            <a:r>
              <a:rPr lang="en-US" altLang="zh-CN" sz="2400" dirty="0">
                <a:cs typeface="+mn-ea"/>
                <a:sym typeface="+mn-lt"/>
              </a:rPr>
              <a:t> Mark-up Language</a:t>
            </a:r>
            <a:r>
              <a:rPr lang="zh-CN" altLang="en-US" sz="2400" dirty="0">
                <a:cs typeface="+mn-ea"/>
                <a:sym typeface="+mn-lt"/>
              </a:rPr>
              <a:t>）是一种超文本语言，常见的网页制作标注性语言，并不能算作一种程序程序设计语言，因为它相对于程序设计语言而言缺少了其所应有的特征。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0468F2-96BB-6224-7D80-8F8C37CC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504" y="2617431"/>
            <a:ext cx="4413812" cy="38299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DC50B1-C04F-A082-CACC-6BC6878A0896}"/>
              </a:ext>
            </a:extLst>
          </p:cNvPr>
          <p:cNvSpPr txBox="1"/>
          <p:nvPr/>
        </p:nvSpPr>
        <p:spPr>
          <a:xfrm>
            <a:off x="6359236" y="1800560"/>
            <a:ext cx="5492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程序</a:t>
            </a:r>
            <a:r>
              <a:rPr lang="en-US" altLang="zh-CN" sz="2000" dirty="0"/>
              <a:t>=</a:t>
            </a:r>
            <a:r>
              <a:rPr lang="zh-CN" altLang="en-US" sz="2000" dirty="0"/>
              <a:t>数据结构</a:t>
            </a:r>
            <a:r>
              <a:rPr lang="en-US" altLang="zh-CN" sz="2000" dirty="0"/>
              <a:t>+</a:t>
            </a:r>
            <a:r>
              <a:rPr lang="zh-CN" altLang="en-US" sz="2000" dirty="0"/>
              <a:t>算法</a:t>
            </a:r>
          </a:p>
          <a:p>
            <a:r>
              <a:rPr lang="zh-CN" altLang="en-US" sz="2000" dirty="0"/>
              <a:t>编程本质上就是利用数据结构和算法表达过程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23E1F30-746A-D2B3-F6F1-A7FBCD7E00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39"/>
          <a:stretch/>
        </p:blipFill>
        <p:spPr>
          <a:xfrm>
            <a:off x="431575" y="2154503"/>
            <a:ext cx="5567200" cy="42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73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A1A556B9-1149-C371-DCAC-A9C62D0B2B45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54DEF1B-3E2A-6F9F-F168-991CCBD7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57FF0AF-9973-C786-3745-C5C7FEEEF47A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A1BE1-52D8-BC50-0B0F-224BE23023CD}"/>
              </a:ext>
            </a:extLst>
          </p:cNvPr>
          <p:cNvSpPr txBox="1"/>
          <p:nvPr/>
        </p:nvSpPr>
        <p:spPr>
          <a:xfrm>
            <a:off x="1321724" y="1056011"/>
            <a:ext cx="9310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HTML</a:t>
            </a:r>
            <a:r>
              <a:rPr lang="zh-CN" altLang="en-US" sz="2400" dirty="0"/>
              <a:t>文档包含两部分：头部信息</a:t>
            </a:r>
            <a:r>
              <a:rPr lang="en-US" altLang="zh-CN" sz="2400" dirty="0"/>
              <a:t>(&lt;head&gt;)</a:t>
            </a:r>
            <a:r>
              <a:rPr lang="zh-CN" altLang="en-US" sz="2400" dirty="0"/>
              <a:t>和主体内容</a:t>
            </a:r>
            <a:r>
              <a:rPr lang="en-US" altLang="zh-CN" sz="2400" dirty="0"/>
              <a:t>(&lt;body&gt;)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A235C-7EAB-3426-A5C0-1BDD4956F770}"/>
              </a:ext>
            </a:extLst>
          </p:cNvPr>
          <p:cNvSpPr txBox="1"/>
          <p:nvPr/>
        </p:nvSpPr>
        <p:spPr>
          <a:xfrm>
            <a:off x="1097876" y="1681315"/>
            <a:ext cx="22300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&lt;html&gt;</a:t>
            </a:r>
            <a:r>
              <a:rPr lang="zh-CN" altLang="en-US" sz="2400" dirty="0"/>
              <a:t>标签</a:t>
            </a:r>
            <a:endParaRPr lang="en-US" altLang="zh-C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&lt;head&gt;</a:t>
            </a:r>
            <a:r>
              <a:rPr lang="zh-CN" altLang="en-US" sz="2400" dirty="0"/>
              <a:t>标签</a:t>
            </a:r>
            <a:endParaRPr lang="en-US" altLang="zh-C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&lt;title&gt;</a:t>
            </a:r>
            <a:r>
              <a:rPr lang="zh-CN" altLang="en-US" sz="2400" dirty="0"/>
              <a:t>标签</a:t>
            </a:r>
            <a:endParaRPr lang="en-US" altLang="zh-CN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&lt;body&gt;</a:t>
            </a:r>
            <a:r>
              <a:rPr lang="zh-CN" altLang="en-US" sz="2400" dirty="0"/>
              <a:t>标签</a:t>
            </a:r>
          </a:p>
        </p:txBody>
      </p:sp>
      <p:graphicFrame>
        <p:nvGraphicFramePr>
          <p:cNvPr id="18" name="Object 1">
            <a:extLst>
              <a:ext uri="{FF2B5EF4-FFF2-40B4-BE49-F238E27FC236}">
                <a16:creationId xmlns:a16="http://schemas.microsoft.com/office/drawing/2014/main" id="{CCA2A94D-4040-A217-AD97-2903089B0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402941"/>
              </p:ext>
            </p:extLst>
          </p:nvPr>
        </p:nvGraphicFramePr>
        <p:xfrm>
          <a:off x="1035695" y="3314754"/>
          <a:ext cx="4584558" cy="3405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2664559" imgH="1981151" progId="Word.Document.8">
                  <p:embed/>
                </p:oleObj>
              </mc:Choice>
              <mc:Fallback>
                <p:oleObj name="Document" r:id="rId4" imgW="2664559" imgH="1981151" progId="Word.Document.8">
                  <p:embed/>
                  <p:pic>
                    <p:nvPicPr>
                      <p:cNvPr id="5939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695" y="3314754"/>
                        <a:ext cx="4584558" cy="34056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>
            <a:extLst>
              <a:ext uri="{FF2B5EF4-FFF2-40B4-BE49-F238E27FC236}">
                <a16:creationId xmlns:a16="http://schemas.microsoft.com/office/drawing/2014/main" id="{6E5B0B04-17B8-27FC-AA88-A19F7DA94464}"/>
              </a:ext>
            </a:extLst>
          </p:cNvPr>
          <p:cNvGrpSpPr/>
          <p:nvPr/>
        </p:nvGrpSpPr>
        <p:grpSpPr>
          <a:xfrm>
            <a:off x="6471865" y="2161309"/>
            <a:ext cx="4160113" cy="3930849"/>
            <a:chOff x="2428860" y="928676"/>
            <a:chExt cx="3104929" cy="3077895"/>
          </a:xfrm>
        </p:grpSpPr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368C1C12-D8A4-8F5B-AB87-A90733C07E3B}"/>
                </a:ext>
              </a:extLst>
            </p:cNvPr>
            <p:cNvSpPr txBox="1"/>
            <p:nvPr/>
          </p:nvSpPr>
          <p:spPr>
            <a:xfrm>
              <a:off x="2428860" y="1620748"/>
              <a:ext cx="3104929" cy="23858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dirty="0"/>
                <a:t>&lt;html&gt;  </a:t>
              </a:r>
              <a:endParaRPr lang="zh-CN" altLang="en-US" sz="2400" dirty="0"/>
            </a:p>
            <a:p>
              <a:r>
                <a:rPr lang="en-US" sz="2400" dirty="0"/>
                <a:t>  &lt;head&gt;</a:t>
              </a:r>
              <a:endParaRPr lang="zh-CN" altLang="en-US" sz="2400" dirty="0"/>
            </a:p>
            <a:p>
              <a:r>
                <a:rPr lang="en-US" sz="2400" dirty="0"/>
                <a:t>     &lt;title&gt;</a:t>
              </a:r>
              <a:r>
                <a:rPr lang="en-US" altLang="zh-CN" sz="2400" dirty="0"/>
                <a:t>HTML</a:t>
              </a:r>
              <a:r>
                <a:rPr lang="zh-CN" altLang="en-US" sz="2400" dirty="0"/>
                <a:t>页面</a:t>
              </a:r>
              <a:r>
                <a:rPr lang="en-US" sz="2400" dirty="0"/>
                <a:t>&lt;/title&gt;</a:t>
              </a:r>
              <a:endParaRPr lang="zh-CN" altLang="en-US" sz="2400" dirty="0"/>
            </a:p>
            <a:p>
              <a:r>
                <a:rPr lang="en-US" sz="2400" dirty="0"/>
                <a:t>  &lt;/head&gt;</a:t>
              </a:r>
              <a:endParaRPr lang="zh-CN" altLang="en-US" sz="2400" dirty="0"/>
            </a:p>
            <a:p>
              <a:r>
                <a:rPr lang="en-US" sz="2400" dirty="0"/>
                <a:t>  &lt;body&gt;</a:t>
              </a:r>
            </a:p>
            <a:p>
              <a:r>
                <a:rPr lang="en-US" altLang="zh-CN" sz="2400" dirty="0"/>
                <a:t>     </a:t>
              </a:r>
              <a:r>
                <a:rPr lang="zh-CN" altLang="en-US" sz="2400" dirty="0"/>
                <a:t>应用记事本编写</a:t>
              </a:r>
              <a:r>
                <a:rPr lang="en-US" altLang="zh-CN" sz="2400" dirty="0"/>
                <a:t>HTML</a:t>
              </a:r>
              <a:r>
                <a:rPr lang="zh-CN" altLang="en-US" sz="2400" dirty="0"/>
                <a:t>代码</a:t>
              </a:r>
            </a:p>
            <a:p>
              <a:r>
                <a:rPr lang="en-US" sz="2400" dirty="0"/>
                <a:t>  &lt;/body&gt;</a:t>
              </a:r>
              <a:endParaRPr lang="zh-CN" altLang="en-US" sz="2400" dirty="0"/>
            </a:p>
            <a:p>
              <a:r>
                <a:rPr lang="en-US" sz="2400" dirty="0"/>
                <a:t>&lt;/html&gt;</a:t>
              </a:r>
              <a:endParaRPr lang="zh-CN" altLang="en-US" sz="2400" dirty="0"/>
            </a:p>
          </p:txBody>
        </p:sp>
        <p:pic>
          <p:nvPicPr>
            <p:cNvPr id="21" name="图片 20" descr="按扭-36.png">
              <a:extLst>
                <a:ext uri="{FF2B5EF4-FFF2-40B4-BE49-F238E27FC236}">
                  <a16:creationId xmlns:a16="http://schemas.microsoft.com/office/drawing/2014/main" id="{C1B163B0-0A5B-D975-6DF4-981C5893A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7686" y="928676"/>
              <a:ext cx="928694" cy="928694"/>
            </a:xfrm>
            <a:prstGeom prst="rect">
              <a:avLst/>
            </a:prstGeom>
          </p:spPr>
        </p:pic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C947EAA5-6836-4D62-5556-78F859FE0B9A}"/>
                </a:ext>
              </a:extLst>
            </p:cNvPr>
            <p:cNvSpPr txBox="1"/>
            <p:nvPr/>
          </p:nvSpPr>
          <p:spPr>
            <a:xfrm>
              <a:off x="4500562" y="1142990"/>
              <a:ext cx="597249" cy="361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918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A1A556B9-1149-C371-DCAC-A9C62D0B2B45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54DEF1B-3E2A-6F9F-F168-991CCBD7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57FF0AF-9973-C786-3745-C5C7FEEEF47A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59A236D-709E-C659-40AD-975BBC2E6CF2}"/>
              </a:ext>
            </a:extLst>
          </p:cNvPr>
          <p:cNvSpPr/>
          <p:nvPr/>
        </p:nvSpPr>
        <p:spPr>
          <a:xfrm>
            <a:off x="515805" y="197667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双标签语法格式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A13013-E338-A866-45B5-72491D330240}"/>
              </a:ext>
            </a:extLst>
          </p:cNvPr>
          <p:cNvSpPr/>
          <p:nvPr/>
        </p:nvSpPr>
        <p:spPr>
          <a:xfrm>
            <a:off x="2698265" y="1968048"/>
            <a:ext cx="3996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&lt;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标签名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&gt;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文本内容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&lt;/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标签名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&gt;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26CBAE-D5DF-EC0D-8D30-916665BFB7CF}"/>
              </a:ext>
            </a:extLst>
          </p:cNvPr>
          <p:cNvSpPr/>
          <p:nvPr/>
        </p:nvSpPr>
        <p:spPr>
          <a:xfrm>
            <a:off x="7248128" y="206149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单标签语法格式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820AB8-7DC0-13E4-6161-4D17DC99F48E}"/>
              </a:ext>
            </a:extLst>
          </p:cNvPr>
          <p:cNvSpPr/>
          <p:nvPr/>
        </p:nvSpPr>
        <p:spPr>
          <a:xfrm>
            <a:off x="9696399" y="2055656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&lt;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标签名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/&gt;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5605739-F110-42A2-84F8-496133A108A7}"/>
              </a:ext>
            </a:extLst>
          </p:cNvPr>
          <p:cNvGrpSpPr/>
          <p:nvPr/>
        </p:nvGrpSpPr>
        <p:grpSpPr>
          <a:xfrm>
            <a:off x="839416" y="5517827"/>
            <a:ext cx="10513168" cy="999351"/>
            <a:chOff x="5879976" y="5589240"/>
            <a:chExt cx="10513168" cy="99935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3D8C78D-C410-631E-1D6C-D741062A9D20}"/>
                </a:ext>
              </a:extLst>
            </p:cNvPr>
            <p:cNvSpPr/>
            <p:nvPr/>
          </p:nvSpPr>
          <p:spPr>
            <a:xfrm>
              <a:off x="6240016" y="5661248"/>
              <a:ext cx="10009112" cy="845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HTML5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语法比较宽松，对于单标签不强制标签的闭合，“</a:t>
              </a: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&lt;</a:t>
              </a:r>
              <a:r>
                <a:rPr lang="en-US" altLang="zh-CN" sz="2400" dirty="0" err="1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hr</a:t>
              </a: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 /&gt;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”也可以写成“</a:t>
              </a: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&lt;</a:t>
              </a:r>
              <a:r>
                <a:rPr lang="en-US" altLang="zh-CN" sz="2400" dirty="0" err="1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hr</a:t>
              </a: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&gt;</a:t>
              </a:r>
              <a:r>
                <a:rPr lang="zh-CN" altLang="en-US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”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5522A4F-AD81-FB01-AE09-8BAD4DAE0B9C}"/>
                </a:ext>
              </a:extLst>
            </p:cNvPr>
            <p:cNvSpPr/>
            <p:nvPr/>
          </p:nvSpPr>
          <p:spPr>
            <a:xfrm>
              <a:off x="5879976" y="5589240"/>
              <a:ext cx="10513168" cy="999351"/>
            </a:xfrm>
            <a:prstGeom prst="rect">
              <a:avLst/>
            </a:prstGeom>
            <a:noFill/>
            <a:ln>
              <a:solidFill>
                <a:srgbClr val="006BBC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B3FC3E-6BB5-376C-025D-0B10EAFD9C53}"/>
              </a:ext>
            </a:extLst>
          </p:cNvPr>
          <p:cNvGrpSpPr/>
          <p:nvPr/>
        </p:nvGrpSpPr>
        <p:grpSpPr>
          <a:xfrm>
            <a:off x="515805" y="2777796"/>
            <a:ext cx="5851744" cy="2484159"/>
            <a:chOff x="-63125" y="3624801"/>
            <a:chExt cx="5956491" cy="23481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DA4AEF3-5D77-71B7-BB07-DF2F0590B329}"/>
                </a:ext>
              </a:extLst>
            </p:cNvPr>
            <p:cNvGrpSpPr/>
            <p:nvPr/>
          </p:nvGrpSpPr>
          <p:grpSpPr>
            <a:xfrm>
              <a:off x="-63125" y="3624801"/>
              <a:ext cx="5956491" cy="2348150"/>
              <a:chOff x="427008" y="1031800"/>
              <a:chExt cx="5956491" cy="2348150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70DEDBB8-5A96-D0C4-E2DB-E81B47E47088}"/>
                  </a:ext>
                </a:extLst>
              </p:cNvPr>
              <p:cNvGrpSpPr/>
              <p:nvPr/>
            </p:nvGrpSpPr>
            <p:grpSpPr>
              <a:xfrm>
                <a:off x="427008" y="1031800"/>
                <a:ext cx="5956491" cy="2348150"/>
                <a:chOff x="1072423" y="3188366"/>
                <a:chExt cx="5956491" cy="2348150"/>
              </a:xfrm>
            </p:grpSpPr>
            <p:sp>
              <p:nvSpPr>
                <p:cNvPr id="22" name="矩形: 圆角 70">
                  <a:extLst>
                    <a:ext uri="{FF2B5EF4-FFF2-40B4-BE49-F238E27FC236}">
                      <a16:creationId xmlns:a16="http://schemas.microsoft.com/office/drawing/2014/main" id="{418D19C1-B587-A8F5-B1D2-EB52F93767AD}"/>
                    </a:ext>
                  </a:extLst>
                </p:cNvPr>
                <p:cNvSpPr/>
                <p:nvPr/>
              </p:nvSpPr>
              <p:spPr bwMode="auto">
                <a:xfrm>
                  <a:off x="1180372" y="3188366"/>
                  <a:ext cx="5848542" cy="2348150"/>
                </a:xfrm>
                <a:prstGeom prst="roundRect">
                  <a:avLst>
                    <a:gd name="adj" fmla="val 4360"/>
                  </a:avLst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6" name="Freeform 11">
                  <a:extLst>
                    <a:ext uri="{FF2B5EF4-FFF2-40B4-BE49-F238E27FC236}">
                      <a16:creationId xmlns:a16="http://schemas.microsoft.com/office/drawing/2014/main" id="{B8E63A14-B8DA-408B-F779-848E4EF9DC0C}"/>
                    </a:ext>
                  </a:extLst>
                </p:cNvPr>
                <p:cNvSpPr/>
                <p:nvPr/>
              </p:nvSpPr>
              <p:spPr bwMode="auto">
                <a:xfrm>
                  <a:off x="1072423" y="3249521"/>
                  <a:ext cx="107950" cy="630237"/>
                </a:xfrm>
                <a:custGeom>
                  <a:avLst/>
                  <a:gdLst>
                    <a:gd name="T0" fmla="*/ 139 w 139"/>
                    <a:gd name="T1" fmla="*/ 0 h 806"/>
                    <a:gd name="T2" fmla="*/ 0 w 139"/>
                    <a:gd name="T3" fmla="*/ 110 h 806"/>
                    <a:gd name="T4" fmla="*/ 0 w 139"/>
                    <a:gd name="T5" fmla="*/ 806 h 806"/>
                    <a:gd name="T6" fmla="*/ 139 w 139"/>
                    <a:gd name="T7" fmla="*/ 696 h 806"/>
                    <a:gd name="T8" fmla="*/ 139 w 139"/>
                    <a:gd name="T9" fmla="*/ 0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806">
                      <a:moveTo>
                        <a:pt x="139" y="0"/>
                      </a:moveTo>
                      <a:lnTo>
                        <a:pt x="0" y="110"/>
                      </a:lnTo>
                      <a:lnTo>
                        <a:pt x="0" y="806"/>
                      </a:lnTo>
                      <a:lnTo>
                        <a:pt x="139" y="69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0038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0D775F27-67C0-859E-922C-FFC60EDEDB40}"/>
                    </a:ext>
                  </a:extLst>
                </p:cNvPr>
                <p:cNvSpPr/>
                <p:nvPr/>
              </p:nvSpPr>
              <p:spPr bwMode="auto">
                <a:xfrm>
                  <a:off x="1072423" y="3335246"/>
                  <a:ext cx="2794000" cy="544512"/>
                </a:xfrm>
                <a:custGeom>
                  <a:avLst/>
                  <a:gdLst>
                    <a:gd name="T0" fmla="*/ 3591 w 3591"/>
                    <a:gd name="T1" fmla="*/ 0 h 696"/>
                    <a:gd name="T2" fmla="*/ 0 w 3591"/>
                    <a:gd name="T3" fmla="*/ 0 h 696"/>
                    <a:gd name="T4" fmla="*/ 0 w 3591"/>
                    <a:gd name="T5" fmla="*/ 696 h 696"/>
                    <a:gd name="T6" fmla="*/ 3591 w 3591"/>
                    <a:gd name="T7" fmla="*/ 696 h 696"/>
                    <a:gd name="T8" fmla="*/ 3383 w 3591"/>
                    <a:gd name="T9" fmla="*/ 353 h 696"/>
                    <a:gd name="T10" fmla="*/ 3591 w 3591"/>
                    <a:gd name="T11" fmla="*/ 0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91" h="696">
                      <a:moveTo>
                        <a:pt x="3591" y="0"/>
                      </a:moveTo>
                      <a:lnTo>
                        <a:pt x="0" y="0"/>
                      </a:lnTo>
                      <a:lnTo>
                        <a:pt x="0" y="696"/>
                      </a:lnTo>
                      <a:lnTo>
                        <a:pt x="3591" y="696"/>
                      </a:lnTo>
                      <a:lnTo>
                        <a:pt x="3383" y="353"/>
                      </a:lnTo>
                      <a:lnTo>
                        <a:pt x="3591" y="0"/>
                      </a:lnTo>
                      <a:close/>
                    </a:path>
                  </a:pathLst>
                </a:custGeom>
                <a:solidFill>
                  <a:srgbClr val="3994E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F7A1AC5-413F-FFCE-A539-2E04D1E3747E}"/>
                  </a:ext>
                </a:extLst>
              </p:cNvPr>
              <p:cNvSpPr/>
              <p:nvPr/>
            </p:nvSpPr>
            <p:spPr>
              <a:xfrm>
                <a:off x="905036" y="1090319"/>
                <a:ext cx="918971" cy="626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示例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38C2FAB-3719-6D6F-EAD1-D19F4C5DE5B2}"/>
                </a:ext>
              </a:extLst>
            </p:cNvPr>
            <p:cNvSpPr/>
            <p:nvPr/>
          </p:nvSpPr>
          <p:spPr>
            <a:xfrm>
              <a:off x="755893" y="4577979"/>
              <a:ext cx="3882134" cy="1072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buClr>
                  <a:srgbClr val="FF6600"/>
                </a:buClr>
                <a:defRPr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&lt;h1&gt;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这是一个标题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&lt;/h1&gt;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buClr>
                  <a:srgbClr val="FF6600"/>
                </a:buClr>
                <a:defRPr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&lt;p&gt;</a:t>
              </a:r>
              <a:r>
                <a:rPr lang="zh-CN" altLang="en-US" sz="2400" dirty="0">
                  <a:latin typeface="微软雅黑" panose="020B0503020204020204" charset="-122"/>
                  <a:ea typeface="微软雅黑" panose="020B0503020204020204" charset="-122"/>
                </a:rPr>
                <a:t>这是一个段落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&lt;/p&gt;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F80D13-8D9D-BE78-BEAB-C5D5AD79430F}"/>
              </a:ext>
            </a:extLst>
          </p:cNvPr>
          <p:cNvGrpSpPr/>
          <p:nvPr/>
        </p:nvGrpSpPr>
        <p:grpSpPr>
          <a:xfrm>
            <a:off x="302557" y="859077"/>
            <a:ext cx="3300438" cy="1134862"/>
            <a:chOff x="3003133" y="5469392"/>
            <a:chExt cx="1333293" cy="113486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7F50F6D-48BB-36AB-0DCF-B84412064E56}"/>
                </a:ext>
              </a:extLst>
            </p:cNvPr>
            <p:cNvGrpSpPr/>
            <p:nvPr/>
          </p:nvGrpSpPr>
          <p:grpSpPr>
            <a:xfrm>
              <a:off x="3003133" y="5599602"/>
              <a:ext cx="1286817" cy="416840"/>
              <a:chOff x="1111177" y="6729458"/>
              <a:chExt cx="1286817" cy="416840"/>
            </a:xfrm>
          </p:grpSpPr>
          <p:sp>
            <p:nvSpPr>
              <p:cNvPr id="32" name="圆角矩形 563">
                <a:extLst>
                  <a:ext uri="{FF2B5EF4-FFF2-40B4-BE49-F238E27FC236}">
                    <a16:creationId xmlns:a16="http://schemas.microsoft.com/office/drawing/2014/main" id="{EA8DF1FD-DA3B-62AF-07A2-5ED94AD53680}"/>
                  </a:ext>
                </a:extLst>
              </p:cNvPr>
              <p:cNvSpPr/>
              <p:nvPr/>
            </p:nvSpPr>
            <p:spPr>
              <a:xfrm>
                <a:off x="1111177" y="6729458"/>
                <a:ext cx="1286817" cy="41684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3" name="圆角矩形 564">
                <a:extLst>
                  <a:ext uri="{FF2B5EF4-FFF2-40B4-BE49-F238E27FC236}">
                    <a16:creationId xmlns:a16="http://schemas.microsoft.com/office/drawing/2014/main" id="{E31F8918-B0C3-8452-DF10-087122C78D46}"/>
                  </a:ext>
                </a:extLst>
              </p:cNvPr>
              <p:cNvSpPr/>
              <p:nvPr/>
            </p:nvSpPr>
            <p:spPr>
              <a:xfrm>
                <a:off x="1153143" y="6738072"/>
                <a:ext cx="1197917" cy="4082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03F44B1-7461-F71B-323C-010E96C780BE}"/>
                </a:ext>
              </a:extLst>
            </p:cNvPr>
            <p:cNvSpPr/>
            <p:nvPr/>
          </p:nvSpPr>
          <p:spPr>
            <a:xfrm>
              <a:off x="3045099" y="5469392"/>
              <a:ext cx="1291327" cy="1134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1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、单标签和双标签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6A32472-E59F-4BD1-EA61-0D21722E5E8D}"/>
              </a:ext>
            </a:extLst>
          </p:cNvPr>
          <p:cNvGrpSpPr/>
          <p:nvPr/>
        </p:nvGrpSpPr>
        <p:grpSpPr>
          <a:xfrm>
            <a:off x="7248128" y="2821593"/>
            <a:ext cx="4104456" cy="2348150"/>
            <a:chOff x="-63125" y="3624801"/>
            <a:chExt cx="4244001" cy="234815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9994441-3575-AE58-F73C-248115E3E34D}"/>
                </a:ext>
              </a:extLst>
            </p:cNvPr>
            <p:cNvGrpSpPr/>
            <p:nvPr/>
          </p:nvGrpSpPr>
          <p:grpSpPr>
            <a:xfrm>
              <a:off x="-63125" y="3624801"/>
              <a:ext cx="4244001" cy="2348150"/>
              <a:chOff x="427008" y="1031800"/>
              <a:chExt cx="4244001" cy="2348150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AA11D796-4D2C-501C-AA40-70A42D722181}"/>
                  </a:ext>
                </a:extLst>
              </p:cNvPr>
              <p:cNvGrpSpPr/>
              <p:nvPr/>
            </p:nvGrpSpPr>
            <p:grpSpPr>
              <a:xfrm>
                <a:off x="427008" y="1031800"/>
                <a:ext cx="4244001" cy="2348150"/>
                <a:chOff x="1072423" y="3188366"/>
                <a:chExt cx="4244001" cy="2348150"/>
              </a:xfrm>
            </p:grpSpPr>
            <p:sp>
              <p:nvSpPr>
                <p:cNvPr id="39" name="矩形: 圆角 70">
                  <a:extLst>
                    <a:ext uri="{FF2B5EF4-FFF2-40B4-BE49-F238E27FC236}">
                      <a16:creationId xmlns:a16="http://schemas.microsoft.com/office/drawing/2014/main" id="{CBAB2A83-F5B6-A920-E987-194982D42544}"/>
                    </a:ext>
                  </a:extLst>
                </p:cNvPr>
                <p:cNvSpPr/>
                <p:nvPr/>
              </p:nvSpPr>
              <p:spPr bwMode="auto">
                <a:xfrm>
                  <a:off x="1180372" y="3188366"/>
                  <a:ext cx="4136052" cy="2348150"/>
                </a:xfrm>
                <a:prstGeom prst="roundRect">
                  <a:avLst>
                    <a:gd name="adj" fmla="val 4360"/>
                  </a:avLst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E135E258-4B21-5BDC-51EE-64E585E282E4}"/>
                    </a:ext>
                  </a:extLst>
                </p:cNvPr>
                <p:cNvSpPr/>
                <p:nvPr/>
              </p:nvSpPr>
              <p:spPr bwMode="auto">
                <a:xfrm>
                  <a:off x="1072423" y="3249521"/>
                  <a:ext cx="107950" cy="630237"/>
                </a:xfrm>
                <a:custGeom>
                  <a:avLst/>
                  <a:gdLst>
                    <a:gd name="T0" fmla="*/ 139 w 139"/>
                    <a:gd name="T1" fmla="*/ 0 h 806"/>
                    <a:gd name="T2" fmla="*/ 0 w 139"/>
                    <a:gd name="T3" fmla="*/ 110 h 806"/>
                    <a:gd name="T4" fmla="*/ 0 w 139"/>
                    <a:gd name="T5" fmla="*/ 806 h 806"/>
                    <a:gd name="T6" fmla="*/ 139 w 139"/>
                    <a:gd name="T7" fmla="*/ 696 h 806"/>
                    <a:gd name="T8" fmla="*/ 139 w 139"/>
                    <a:gd name="T9" fmla="*/ 0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806">
                      <a:moveTo>
                        <a:pt x="139" y="0"/>
                      </a:moveTo>
                      <a:lnTo>
                        <a:pt x="0" y="110"/>
                      </a:lnTo>
                      <a:lnTo>
                        <a:pt x="0" y="806"/>
                      </a:lnTo>
                      <a:lnTo>
                        <a:pt x="139" y="69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0038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41EE76F3-8EDE-E842-F34C-50350E75C7CC}"/>
                    </a:ext>
                  </a:extLst>
                </p:cNvPr>
                <p:cNvSpPr/>
                <p:nvPr/>
              </p:nvSpPr>
              <p:spPr bwMode="auto">
                <a:xfrm>
                  <a:off x="1072423" y="3335246"/>
                  <a:ext cx="2794000" cy="544512"/>
                </a:xfrm>
                <a:custGeom>
                  <a:avLst/>
                  <a:gdLst>
                    <a:gd name="T0" fmla="*/ 3591 w 3591"/>
                    <a:gd name="T1" fmla="*/ 0 h 696"/>
                    <a:gd name="T2" fmla="*/ 0 w 3591"/>
                    <a:gd name="T3" fmla="*/ 0 h 696"/>
                    <a:gd name="T4" fmla="*/ 0 w 3591"/>
                    <a:gd name="T5" fmla="*/ 696 h 696"/>
                    <a:gd name="T6" fmla="*/ 3591 w 3591"/>
                    <a:gd name="T7" fmla="*/ 696 h 696"/>
                    <a:gd name="T8" fmla="*/ 3383 w 3591"/>
                    <a:gd name="T9" fmla="*/ 353 h 696"/>
                    <a:gd name="T10" fmla="*/ 3591 w 3591"/>
                    <a:gd name="T11" fmla="*/ 0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91" h="696">
                      <a:moveTo>
                        <a:pt x="3591" y="0"/>
                      </a:moveTo>
                      <a:lnTo>
                        <a:pt x="0" y="0"/>
                      </a:lnTo>
                      <a:lnTo>
                        <a:pt x="0" y="696"/>
                      </a:lnTo>
                      <a:lnTo>
                        <a:pt x="3591" y="696"/>
                      </a:lnTo>
                      <a:lnTo>
                        <a:pt x="3383" y="353"/>
                      </a:lnTo>
                      <a:lnTo>
                        <a:pt x="3591" y="0"/>
                      </a:lnTo>
                      <a:close/>
                    </a:path>
                  </a:pathLst>
                </a:custGeom>
                <a:solidFill>
                  <a:srgbClr val="3994E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961ABB0-57AF-8842-3BD8-D7B6B8912403}"/>
                  </a:ext>
                </a:extLst>
              </p:cNvPr>
              <p:cNvSpPr/>
              <p:nvPr/>
            </p:nvSpPr>
            <p:spPr>
              <a:xfrm>
                <a:off x="890503" y="1091746"/>
                <a:ext cx="933505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示例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A41C2B8-379C-0EF1-D0CA-5C07A3D7D2A5}"/>
                </a:ext>
              </a:extLst>
            </p:cNvPr>
            <p:cNvSpPr/>
            <p:nvPr/>
          </p:nvSpPr>
          <p:spPr>
            <a:xfrm>
              <a:off x="755893" y="4577979"/>
              <a:ext cx="1208651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Clr>
                  <a:srgbClr val="FF6600"/>
                </a:buClr>
                <a:defRPr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</a:t>
              </a:r>
              <a:r>
                <a:rPr lang="en-US" altLang="zh-CN" sz="2400" dirty="0" err="1">
                  <a:latin typeface="微软雅黑" panose="020B0503020204020204" charset="-122"/>
                  <a:ea typeface="微软雅黑" panose="020B0503020204020204" charset="-122"/>
                </a:rPr>
                <a:t>hr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 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3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A1A556B9-1149-C371-DCAC-A9C62D0B2B45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54DEF1B-3E2A-6F9F-F168-991CCBD7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57FF0AF-9973-C786-3745-C5C7FEEEF47A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369F9-06FF-1716-D84E-228ED724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820"/>
          <a:stretch/>
        </p:blipFill>
        <p:spPr>
          <a:xfrm>
            <a:off x="234119" y="870744"/>
            <a:ext cx="10863371" cy="59449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CC07D8-3198-D1CE-969A-0D5B80626908}"/>
              </a:ext>
            </a:extLst>
          </p:cNvPr>
          <p:cNvSpPr/>
          <p:nvPr/>
        </p:nvSpPr>
        <p:spPr>
          <a:xfrm>
            <a:off x="504989" y="1421837"/>
            <a:ext cx="719042" cy="26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213450-5E0E-57A6-7CCC-2A2C985428D0}"/>
              </a:ext>
            </a:extLst>
          </p:cNvPr>
          <p:cNvSpPr txBox="1"/>
          <p:nvPr/>
        </p:nvSpPr>
        <p:spPr>
          <a:xfrm>
            <a:off x="1428059" y="1190089"/>
            <a:ext cx="609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根标签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C57B8E1-F2CA-C68E-25D5-8F210A24CCFA}"/>
              </a:ext>
            </a:extLst>
          </p:cNvPr>
          <p:cNvCxnSpPr/>
          <p:nvPr/>
        </p:nvCxnSpPr>
        <p:spPr>
          <a:xfrm>
            <a:off x="1224031" y="1555355"/>
            <a:ext cx="3730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DC39AE2-48BC-4980-EFF9-1A6260452B1B}"/>
              </a:ext>
            </a:extLst>
          </p:cNvPr>
          <p:cNvCxnSpPr>
            <a:cxnSpLocks/>
          </p:cNvCxnSpPr>
          <p:nvPr/>
        </p:nvCxnSpPr>
        <p:spPr>
          <a:xfrm flipH="1">
            <a:off x="4889575" y="1555355"/>
            <a:ext cx="26630" cy="3735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544ABC-A47C-E684-F3EF-7A0E9F85CA6B}"/>
              </a:ext>
            </a:extLst>
          </p:cNvPr>
          <p:cNvCxnSpPr/>
          <p:nvPr/>
        </p:nvCxnSpPr>
        <p:spPr>
          <a:xfrm>
            <a:off x="1159147" y="5290986"/>
            <a:ext cx="37304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7F52026-414A-F13E-D344-D0CD401EA85D}"/>
              </a:ext>
            </a:extLst>
          </p:cNvPr>
          <p:cNvSpPr txBox="1"/>
          <p:nvPr/>
        </p:nvSpPr>
        <p:spPr>
          <a:xfrm>
            <a:off x="4916205" y="3094604"/>
            <a:ext cx="2412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双标签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60E7A2-9EC2-B8FF-47CB-57940F063945}"/>
              </a:ext>
            </a:extLst>
          </p:cNvPr>
          <p:cNvSpPr/>
          <p:nvPr/>
        </p:nvSpPr>
        <p:spPr>
          <a:xfrm>
            <a:off x="759155" y="6193947"/>
            <a:ext cx="6449279" cy="161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D65051-39C2-E958-1269-CC9F12432F8D}"/>
              </a:ext>
            </a:extLst>
          </p:cNvPr>
          <p:cNvSpPr txBox="1"/>
          <p:nvPr/>
        </p:nvSpPr>
        <p:spPr>
          <a:xfrm>
            <a:off x="7290080" y="6044030"/>
            <a:ext cx="2412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单标签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A099B0FC-A45C-0127-9B30-D04B2D8E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66" y="974348"/>
            <a:ext cx="6137829" cy="14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94070E11-3DE8-AA2D-3945-53E7628C9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518" y="2962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课程考核方式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B10D881-BF80-495E-AC14-84E21A90B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59574"/>
              </p:ext>
            </p:extLst>
          </p:nvPr>
        </p:nvGraphicFramePr>
        <p:xfrm>
          <a:off x="588177" y="1971163"/>
          <a:ext cx="9453597" cy="3914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28846">
                  <a:extLst>
                    <a:ext uri="{9D8B030D-6E8A-4147-A177-3AD203B41FA5}">
                      <a16:colId xmlns:a16="http://schemas.microsoft.com/office/drawing/2014/main" val="4177702107"/>
                    </a:ext>
                  </a:extLst>
                </a:gridCol>
                <a:gridCol w="4006021">
                  <a:extLst>
                    <a:ext uri="{9D8B030D-6E8A-4147-A177-3AD203B41FA5}">
                      <a16:colId xmlns:a16="http://schemas.microsoft.com/office/drawing/2014/main" val="1702638296"/>
                    </a:ext>
                  </a:extLst>
                </a:gridCol>
                <a:gridCol w="1418730">
                  <a:extLst>
                    <a:ext uri="{9D8B030D-6E8A-4147-A177-3AD203B41FA5}">
                      <a16:colId xmlns:a16="http://schemas.microsoft.com/office/drawing/2014/main" val="1294484231"/>
                    </a:ext>
                  </a:extLst>
                </a:gridCol>
              </a:tblGrid>
              <a:tr h="6204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考核方式或途径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考核要求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>
                          <a:effectLst/>
                        </a:rPr>
                        <a:t>考核权重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974031"/>
                  </a:ext>
                </a:extLst>
              </a:tr>
              <a:tr h="12639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effectLst/>
                        </a:rPr>
                        <a:t>出勤</a:t>
                      </a:r>
                      <a:endParaRPr lang="zh-CN" sz="24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出勤</a:t>
                      </a:r>
                      <a:r>
                        <a:rPr lang="en-US" altLang="zh-CN" sz="2400" kern="100" dirty="0">
                          <a:effectLst/>
                        </a:rPr>
                        <a:t>+</a:t>
                      </a:r>
                      <a:r>
                        <a:rPr lang="zh-CN" altLang="en-US" sz="2400" kern="100" dirty="0">
                          <a:effectLst/>
                        </a:rPr>
                        <a:t>随机测试</a:t>
                      </a:r>
                      <a:endParaRPr lang="zh-CN" sz="24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10%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584947"/>
                  </a:ext>
                </a:extLst>
              </a:tr>
              <a:tr h="122654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effectLst/>
                        </a:rPr>
                        <a:t>作业</a:t>
                      </a:r>
                      <a:r>
                        <a:rPr lang="en-US" altLang="zh-CN" sz="2400" kern="100" dirty="0">
                          <a:effectLst/>
                        </a:rPr>
                        <a:t>+</a:t>
                      </a:r>
                      <a:r>
                        <a:rPr lang="zh-CN" altLang="en-US" sz="2400" kern="100" dirty="0">
                          <a:effectLst/>
                        </a:rPr>
                        <a:t>实验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kern="100" dirty="0">
                          <a:effectLst/>
                        </a:rPr>
                        <a:t>4-8</a:t>
                      </a:r>
                      <a:r>
                        <a:rPr lang="zh-CN" altLang="en-US" sz="2400" kern="100" dirty="0">
                          <a:effectLst/>
                        </a:rPr>
                        <a:t>次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30%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4708698"/>
                  </a:ext>
                </a:extLst>
              </a:tr>
              <a:tr h="8033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400" kern="100" dirty="0">
                          <a:effectLst/>
                        </a:rPr>
                        <a:t>作品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kern="100" dirty="0">
                          <a:effectLst/>
                        </a:rPr>
                        <a:t>小组或个人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00" dirty="0">
                          <a:effectLst/>
                        </a:rPr>
                        <a:t>60%</a:t>
                      </a: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016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363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454DEF1B-3E2A-6F9F-F168-991CCBD7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265A18D-DBFB-0062-1C2F-2FEE732A7255}"/>
              </a:ext>
            </a:extLst>
          </p:cNvPr>
          <p:cNvSpPr txBox="1"/>
          <p:nvPr/>
        </p:nvSpPr>
        <p:spPr>
          <a:xfrm>
            <a:off x="306149" y="1104822"/>
            <a:ext cx="6097348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双标签关系可以分为两类：包含关系和并列关系包含标签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311AD-C135-133F-B1CA-E7E9925A1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50" y="2371354"/>
            <a:ext cx="4593346" cy="384718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3E8C23-56D1-6502-1F81-44711416B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497" y="2371354"/>
            <a:ext cx="4458019" cy="367475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5735916-E0E5-A2DA-59F4-C1AE800D50D6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82A47-6B56-13FA-CF91-EB2D32DC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B9457D6-4610-29CB-C71E-12C4C67F3863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512576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552CD6F-5865-AAC7-0A9C-7C550DBE1AB9}"/>
              </a:ext>
            </a:extLst>
          </p:cNvPr>
          <p:cNvSpPr/>
          <p:nvPr/>
        </p:nvSpPr>
        <p:spPr>
          <a:xfrm>
            <a:off x="767408" y="1857453"/>
            <a:ext cx="70743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属性语法格式</a:t>
            </a:r>
            <a:endParaRPr lang="en-US" altLang="zh-CN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  <a:p>
            <a:pPr defTabSz="914400"/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  <a:p>
            <a:pPr defTabSz="914400"/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&lt;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标签名 属性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1=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“属性值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” 属性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2=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“属性值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”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… &gt;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E20FA05-A531-53A5-25B5-EB3085106396}"/>
              </a:ext>
            </a:extLst>
          </p:cNvPr>
          <p:cNvGrpSpPr/>
          <p:nvPr/>
        </p:nvGrpSpPr>
        <p:grpSpPr>
          <a:xfrm>
            <a:off x="839416" y="5301208"/>
            <a:ext cx="9865096" cy="1015663"/>
            <a:chOff x="5879976" y="5517232"/>
            <a:chExt cx="9865096" cy="101566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B0A6D6A-E4FB-0FF1-0498-4D5C5828E99E}"/>
                </a:ext>
              </a:extLst>
            </p:cNvPr>
            <p:cNvSpPr/>
            <p:nvPr/>
          </p:nvSpPr>
          <p:spPr>
            <a:xfrm>
              <a:off x="6240016" y="5517232"/>
              <a:ext cx="950505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altLang="zh-CN" sz="20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HTML5</a:t>
              </a:r>
              <a:r>
                <a:rPr lang="zh-CN" altLang="en-US" sz="20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语法中属性值一般放在双引号中，单引号也是允许的，甚至有些属性值不放在引号中也是正确的，但是为了代码的完整性及严谨性建议使用双引号。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8DD5F31-34FF-A7F9-AF16-D0AC7EBFD398}"/>
                </a:ext>
              </a:extLst>
            </p:cNvPr>
            <p:cNvSpPr/>
            <p:nvPr/>
          </p:nvSpPr>
          <p:spPr>
            <a:xfrm>
              <a:off x="5879976" y="5589240"/>
              <a:ext cx="9793088" cy="936104"/>
            </a:xfrm>
            <a:prstGeom prst="rect">
              <a:avLst/>
            </a:prstGeom>
            <a:noFill/>
            <a:ln>
              <a:solidFill>
                <a:srgbClr val="006BBC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E6458F-F184-E737-953B-58DBA5ECE525}"/>
              </a:ext>
            </a:extLst>
          </p:cNvPr>
          <p:cNvGrpSpPr/>
          <p:nvPr/>
        </p:nvGrpSpPr>
        <p:grpSpPr>
          <a:xfrm>
            <a:off x="839416" y="970994"/>
            <a:ext cx="3183944" cy="734616"/>
            <a:chOff x="3003133" y="5526768"/>
            <a:chExt cx="1585585" cy="58086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1CEB68E-A1A3-FEB0-9119-2DEC5B7CD43A}"/>
                </a:ext>
              </a:extLst>
            </p:cNvPr>
            <p:cNvGrpSpPr/>
            <p:nvPr/>
          </p:nvGrpSpPr>
          <p:grpSpPr>
            <a:xfrm>
              <a:off x="3003133" y="5599602"/>
              <a:ext cx="1286817" cy="416840"/>
              <a:chOff x="1111177" y="6729458"/>
              <a:chExt cx="1286817" cy="416840"/>
            </a:xfrm>
          </p:grpSpPr>
          <p:sp>
            <p:nvSpPr>
              <p:cNvPr id="13" name="圆角矩形 41">
                <a:extLst>
                  <a:ext uri="{FF2B5EF4-FFF2-40B4-BE49-F238E27FC236}">
                    <a16:creationId xmlns:a16="http://schemas.microsoft.com/office/drawing/2014/main" id="{2229EEF9-B16C-EBFC-D37D-A89AADF2A0C6}"/>
                  </a:ext>
                </a:extLst>
              </p:cNvPr>
              <p:cNvSpPr/>
              <p:nvPr/>
            </p:nvSpPr>
            <p:spPr>
              <a:xfrm>
                <a:off x="1111177" y="6729458"/>
                <a:ext cx="1286817" cy="41684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4" name="圆角矩形 42">
                <a:extLst>
                  <a:ext uri="{FF2B5EF4-FFF2-40B4-BE49-F238E27FC236}">
                    <a16:creationId xmlns:a16="http://schemas.microsoft.com/office/drawing/2014/main" id="{B6398B9C-A477-F90E-5B0E-55028C1313D0}"/>
                  </a:ext>
                </a:extLst>
              </p:cNvPr>
              <p:cNvSpPr/>
              <p:nvPr/>
            </p:nvSpPr>
            <p:spPr>
              <a:xfrm>
                <a:off x="1153143" y="6738072"/>
                <a:ext cx="1197917" cy="4082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0349AA-3646-C01B-A49E-CEE5F09D4E73}"/>
                </a:ext>
              </a:extLst>
            </p:cNvPr>
            <p:cNvSpPr/>
            <p:nvPr/>
          </p:nvSpPr>
          <p:spPr>
            <a:xfrm>
              <a:off x="3146188" y="5526768"/>
              <a:ext cx="1442530" cy="58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2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、标签的属性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0CBCCEE-4F72-1718-223C-E1B5D89A90BB}"/>
              </a:ext>
            </a:extLst>
          </p:cNvPr>
          <p:cNvGrpSpPr/>
          <p:nvPr/>
        </p:nvGrpSpPr>
        <p:grpSpPr>
          <a:xfrm>
            <a:off x="767408" y="3169082"/>
            <a:ext cx="8496944" cy="1844094"/>
            <a:chOff x="-63125" y="3624801"/>
            <a:chExt cx="8785827" cy="184409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DBBBD91-6601-5DF3-3351-9E87CB38EED2}"/>
                </a:ext>
              </a:extLst>
            </p:cNvPr>
            <p:cNvGrpSpPr/>
            <p:nvPr/>
          </p:nvGrpSpPr>
          <p:grpSpPr>
            <a:xfrm>
              <a:off x="-63125" y="3624801"/>
              <a:ext cx="8785827" cy="1844094"/>
              <a:chOff x="427008" y="1031800"/>
              <a:chExt cx="8785827" cy="1844094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048609F2-0F79-1C8C-7473-AD170A9258BF}"/>
                  </a:ext>
                </a:extLst>
              </p:cNvPr>
              <p:cNvGrpSpPr/>
              <p:nvPr/>
            </p:nvGrpSpPr>
            <p:grpSpPr>
              <a:xfrm>
                <a:off x="427008" y="1031800"/>
                <a:ext cx="8785827" cy="1844094"/>
                <a:chOff x="1072423" y="3188366"/>
                <a:chExt cx="8785827" cy="1844094"/>
              </a:xfrm>
            </p:grpSpPr>
            <p:sp>
              <p:nvSpPr>
                <p:cNvPr id="22" name="矩形: 圆角 70">
                  <a:extLst>
                    <a:ext uri="{FF2B5EF4-FFF2-40B4-BE49-F238E27FC236}">
                      <a16:creationId xmlns:a16="http://schemas.microsoft.com/office/drawing/2014/main" id="{D6A85B0B-81A1-3DC1-60D4-C2700526D144}"/>
                    </a:ext>
                  </a:extLst>
                </p:cNvPr>
                <p:cNvSpPr/>
                <p:nvPr/>
              </p:nvSpPr>
              <p:spPr bwMode="auto">
                <a:xfrm>
                  <a:off x="1180372" y="3188366"/>
                  <a:ext cx="8677878" cy="1844094"/>
                </a:xfrm>
                <a:prstGeom prst="roundRect">
                  <a:avLst>
                    <a:gd name="adj" fmla="val 4360"/>
                  </a:avLst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kumimoji="0" lang="zh-CN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" name="Freeform 11">
                  <a:extLst>
                    <a:ext uri="{FF2B5EF4-FFF2-40B4-BE49-F238E27FC236}">
                      <a16:creationId xmlns:a16="http://schemas.microsoft.com/office/drawing/2014/main" id="{95458333-D26F-1203-343A-75B20E0269A1}"/>
                    </a:ext>
                  </a:extLst>
                </p:cNvPr>
                <p:cNvSpPr/>
                <p:nvPr/>
              </p:nvSpPr>
              <p:spPr bwMode="auto">
                <a:xfrm>
                  <a:off x="1072423" y="3249521"/>
                  <a:ext cx="107950" cy="630237"/>
                </a:xfrm>
                <a:custGeom>
                  <a:avLst/>
                  <a:gdLst>
                    <a:gd name="T0" fmla="*/ 139 w 139"/>
                    <a:gd name="T1" fmla="*/ 0 h 806"/>
                    <a:gd name="T2" fmla="*/ 0 w 139"/>
                    <a:gd name="T3" fmla="*/ 110 h 806"/>
                    <a:gd name="T4" fmla="*/ 0 w 139"/>
                    <a:gd name="T5" fmla="*/ 806 h 806"/>
                    <a:gd name="T6" fmla="*/ 139 w 139"/>
                    <a:gd name="T7" fmla="*/ 696 h 806"/>
                    <a:gd name="T8" fmla="*/ 139 w 139"/>
                    <a:gd name="T9" fmla="*/ 0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806">
                      <a:moveTo>
                        <a:pt x="139" y="0"/>
                      </a:moveTo>
                      <a:lnTo>
                        <a:pt x="0" y="110"/>
                      </a:lnTo>
                      <a:lnTo>
                        <a:pt x="0" y="806"/>
                      </a:lnTo>
                      <a:lnTo>
                        <a:pt x="139" y="696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solidFill>
                  <a:srgbClr val="00385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24" name="Freeform 12">
                  <a:extLst>
                    <a:ext uri="{FF2B5EF4-FFF2-40B4-BE49-F238E27FC236}">
                      <a16:creationId xmlns:a16="http://schemas.microsoft.com/office/drawing/2014/main" id="{6B890F28-6DA7-F8FF-12D6-D18B79BDC10C}"/>
                    </a:ext>
                  </a:extLst>
                </p:cNvPr>
                <p:cNvSpPr/>
                <p:nvPr/>
              </p:nvSpPr>
              <p:spPr bwMode="auto">
                <a:xfrm>
                  <a:off x="1072423" y="3335246"/>
                  <a:ext cx="2794000" cy="544512"/>
                </a:xfrm>
                <a:custGeom>
                  <a:avLst/>
                  <a:gdLst>
                    <a:gd name="T0" fmla="*/ 3591 w 3591"/>
                    <a:gd name="T1" fmla="*/ 0 h 696"/>
                    <a:gd name="T2" fmla="*/ 0 w 3591"/>
                    <a:gd name="T3" fmla="*/ 0 h 696"/>
                    <a:gd name="T4" fmla="*/ 0 w 3591"/>
                    <a:gd name="T5" fmla="*/ 696 h 696"/>
                    <a:gd name="T6" fmla="*/ 3591 w 3591"/>
                    <a:gd name="T7" fmla="*/ 696 h 696"/>
                    <a:gd name="T8" fmla="*/ 3383 w 3591"/>
                    <a:gd name="T9" fmla="*/ 353 h 696"/>
                    <a:gd name="T10" fmla="*/ 3591 w 3591"/>
                    <a:gd name="T11" fmla="*/ 0 h 6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91" h="696">
                      <a:moveTo>
                        <a:pt x="3591" y="0"/>
                      </a:moveTo>
                      <a:lnTo>
                        <a:pt x="0" y="0"/>
                      </a:lnTo>
                      <a:lnTo>
                        <a:pt x="0" y="696"/>
                      </a:lnTo>
                      <a:lnTo>
                        <a:pt x="3591" y="696"/>
                      </a:lnTo>
                      <a:lnTo>
                        <a:pt x="3383" y="353"/>
                      </a:lnTo>
                      <a:lnTo>
                        <a:pt x="3591" y="0"/>
                      </a:lnTo>
                      <a:close/>
                    </a:path>
                  </a:pathLst>
                </a:custGeom>
                <a:solidFill>
                  <a:srgbClr val="3994E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4436904-3680-8769-93FE-1C01BB84FAFA}"/>
                  </a:ext>
                </a:extLst>
              </p:cNvPr>
              <p:cNvSpPr/>
              <p:nvPr/>
            </p:nvSpPr>
            <p:spPr>
              <a:xfrm>
                <a:off x="898727" y="1060638"/>
                <a:ext cx="933505" cy="662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示例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65B8DDF-014B-E57C-98D7-CC31060FE6CB}"/>
                </a:ext>
              </a:extLst>
            </p:cNvPr>
            <p:cNvSpPr/>
            <p:nvPr/>
          </p:nvSpPr>
          <p:spPr>
            <a:xfrm>
              <a:off x="383612" y="4577979"/>
              <a:ext cx="8145763" cy="5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Clr>
                  <a:srgbClr val="FF6600"/>
                </a:buClr>
                <a:defRPr/>
              </a:pP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&lt;</a:t>
              </a:r>
              <a:r>
                <a:rPr lang="en-US" altLang="zh-CN" sz="2400" dirty="0" err="1">
                  <a:latin typeface="微软雅黑" panose="020B0503020204020204" charset="-122"/>
                  <a:ea typeface="微软雅黑" panose="020B0503020204020204" charset="-122"/>
                </a:rPr>
                <a:t>img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400" dirty="0" err="1">
                  <a:latin typeface="微软雅黑" panose="020B0503020204020204" charset="-122"/>
                  <a:ea typeface="微软雅黑" panose="020B0503020204020204" charset="-122"/>
                </a:rPr>
                <a:t>src</a:t>
              </a:r>
              <a:r>
                <a:rPr lang="en-US" altLang="zh-CN" sz="2400" dirty="0">
                  <a:latin typeface="微软雅黑" panose="020B0503020204020204" charset="-122"/>
                  <a:ea typeface="微软雅黑" panose="020B0503020204020204" charset="-122"/>
                </a:rPr>
                <a:t>="pulpit.jpg" width="304" height="228" /&gt;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289A093-FFD7-B318-9DDE-F85EAF28FCD4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6D429E-6165-4C78-F0A1-8FF4CDBD5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7FBBA5-4F7C-3ABF-DB64-CD7918EFD6A0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82025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A46C52-25D1-7517-8BBD-57DB35510613}"/>
              </a:ext>
            </a:extLst>
          </p:cNvPr>
          <p:cNvSpPr/>
          <p:nvPr/>
        </p:nvSpPr>
        <p:spPr>
          <a:xfrm>
            <a:off x="756202" y="1948770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标签与标签之间是可以嵌套的，但先后顺序必须保持一致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1FE057E-DBC4-2DB6-23BC-976CB1101FF7}"/>
              </a:ext>
            </a:extLst>
          </p:cNvPr>
          <p:cNvGrpSpPr/>
          <p:nvPr/>
        </p:nvGrpSpPr>
        <p:grpSpPr>
          <a:xfrm>
            <a:off x="839417" y="1124744"/>
            <a:ext cx="4156532" cy="692136"/>
            <a:chOff x="3003133" y="5526768"/>
            <a:chExt cx="1751171" cy="58086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E0D3434-0EE5-2764-A152-813923D021F4}"/>
                </a:ext>
              </a:extLst>
            </p:cNvPr>
            <p:cNvGrpSpPr/>
            <p:nvPr/>
          </p:nvGrpSpPr>
          <p:grpSpPr>
            <a:xfrm>
              <a:off x="3003133" y="5599602"/>
              <a:ext cx="1286817" cy="416840"/>
              <a:chOff x="1111177" y="6729458"/>
              <a:chExt cx="1286817" cy="416840"/>
            </a:xfrm>
          </p:grpSpPr>
          <p:sp>
            <p:nvSpPr>
              <p:cNvPr id="15" name="圆角矩形 28">
                <a:extLst>
                  <a:ext uri="{FF2B5EF4-FFF2-40B4-BE49-F238E27FC236}">
                    <a16:creationId xmlns:a16="http://schemas.microsoft.com/office/drawing/2014/main" id="{61D202F2-EA02-6701-7C7B-1B80857CB003}"/>
                  </a:ext>
                </a:extLst>
              </p:cNvPr>
              <p:cNvSpPr/>
              <p:nvPr/>
            </p:nvSpPr>
            <p:spPr>
              <a:xfrm>
                <a:off x="1111177" y="6729458"/>
                <a:ext cx="1286817" cy="41684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6" name="圆角矩形 29">
                <a:extLst>
                  <a:ext uri="{FF2B5EF4-FFF2-40B4-BE49-F238E27FC236}">
                    <a16:creationId xmlns:a16="http://schemas.microsoft.com/office/drawing/2014/main" id="{A206F2DE-5BEE-5873-8713-56BC63B1CEAF}"/>
                  </a:ext>
                </a:extLst>
              </p:cNvPr>
              <p:cNvSpPr/>
              <p:nvPr/>
            </p:nvSpPr>
            <p:spPr>
              <a:xfrm>
                <a:off x="1153143" y="6738072"/>
                <a:ext cx="1197917" cy="4082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9E08BE-5D28-7D00-6DA4-F00BE09F632A}"/>
                </a:ext>
              </a:extLst>
            </p:cNvPr>
            <p:cNvSpPr/>
            <p:nvPr/>
          </p:nvSpPr>
          <p:spPr>
            <a:xfrm>
              <a:off x="3038609" y="5526768"/>
              <a:ext cx="1715695" cy="58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3</a:t>
              </a:r>
              <a:r>
                <a:rPr lang="zh-CN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、标签之间的嵌套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1868AB-C5F7-50E1-8719-962E55818CB4}"/>
              </a:ext>
            </a:extLst>
          </p:cNvPr>
          <p:cNvGrpSpPr/>
          <p:nvPr/>
        </p:nvGrpSpPr>
        <p:grpSpPr>
          <a:xfrm>
            <a:off x="0" y="3256108"/>
            <a:ext cx="12094234" cy="2129400"/>
            <a:chOff x="767408" y="2636912"/>
            <a:chExt cx="12107778" cy="2129400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E479D31-CE48-6DAA-667F-697CFB346ED6}"/>
                </a:ext>
              </a:extLst>
            </p:cNvPr>
            <p:cNvGrpSpPr/>
            <p:nvPr/>
          </p:nvGrpSpPr>
          <p:grpSpPr>
            <a:xfrm>
              <a:off x="767408" y="2636912"/>
              <a:ext cx="12107778" cy="2087488"/>
              <a:chOff x="-63125" y="3624801"/>
              <a:chExt cx="12519423" cy="2087488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9C469FF-2028-C0C1-689C-CEB9754F730B}"/>
                  </a:ext>
                </a:extLst>
              </p:cNvPr>
              <p:cNvGrpSpPr/>
              <p:nvPr/>
            </p:nvGrpSpPr>
            <p:grpSpPr>
              <a:xfrm>
                <a:off x="-63125" y="3624801"/>
                <a:ext cx="12519423" cy="2087488"/>
                <a:chOff x="427008" y="1031800"/>
                <a:chExt cx="12519423" cy="2087488"/>
              </a:xfrm>
            </p:grpSpPr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409A8876-03E3-D3DF-48E8-01048E47C8D0}"/>
                    </a:ext>
                  </a:extLst>
                </p:cNvPr>
                <p:cNvGrpSpPr/>
                <p:nvPr/>
              </p:nvGrpSpPr>
              <p:grpSpPr>
                <a:xfrm>
                  <a:off x="427008" y="1031800"/>
                  <a:ext cx="12519423" cy="2087488"/>
                  <a:chOff x="1072423" y="3188366"/>
                  <a:chExt cx="12519423" cy="2087488"/>
                </a:xfrm>
              </p:grpSpPr>
              <p:sp>
                <p:nvSpPr>
                  <p:cNvPr id="36" name="矩形: 圆角 70">
                    <a:extLst>
                      <a:ext uri="{FF2B5EF4-FFF2-40B4-BE49-F238E27FC236}">
                        <a16:creationId xmlns:a16="http://schemas.microsoft.com/office/drawing/2014/main" id="{033DE1A1-5CCD-014D-398C-B8B68D7808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80372" y="3188366"/>
                    <a:ext cx="12411474" cy="2087488"/>
                  </a:xfrm>
                  <a:prstGeom prst="roundRect">
                    <a:avLst>
                      <a:gd name="adj" fmla="val 436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/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None/>
                    </a:pPr>
                    <a:endParaRPr kumimoji="0" lang="zh-CN" alt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" name="Freeform 11">
                    <a:extLst>
                      <a:ext uri="{FF2B5EF4-FFF2-40B4-BE49-F238E27FC236}">
                        <a16:creationId xmlns:a16="http://schemas.microsoft.com/office/drawing/2014/main" id="{8900A904-492F-9FAA-7DE7-136C6CEECA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72423" y="3249521"/>
                    <a:ext cx="107950" cy="630237"/>
                  </a:xfrm>
                  <a:custGeom>
                    <a:avLst/>
                    <a:gdLst>
                      <a:gd name="T0" fmla="*/ 139 w 139"/>
                      <a:gd name="T1" fmla="*/ 0 h 806"/>
                      <a:gd name="T2" fmla="*/ 0 w 139"/>
                      <a:gd name="T3" fmla="*/ 110 h 806"/>
                      <a:gd name="T4" fmla="*/ 0 w 139"/>
                      <a:gd name="T5" fmla="*/ 806 h 806"/>
                      <a:gd name="T6" fmla="*/ 139 w 139"/>
                      <a:gd name="T7" fmla="*/ 696 h 806"/>
                      <a:gd name="T8" fmla="*/ 139 w 139"/>
                      <a:gd name="T9" fmla="*/ 0 h 8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9" h="806">
                        <a:moveTo>
                          <a:pt x="139" y="0"/>
                        </a:moveTo>
                        <a:lnTo>
                          <a:pt x="0" y="110"/>
                        </a:lnTo>
                        <a:lnTo>
                          <a:pt x="0" y="806"/>
                        </a:lnTo>
                        <a:lnTo>
                          <a:pt x="139" y="696"/>
                        </a:lnTo>
                        <a:lnTo>
                          <a:pt x="139" y="0"/>
                        </a:lnTo>
                        <a:close/>
                      </a:path>
                    </a:pathLst>
                  </a:custGeom>
                  <a:solidFill>
                    <a:srgbClr val="00385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8" name="Freeform 12">
                    <a:extLst>
                      <a:ext uri="{FF2B5EF4-FFF2-40B4-BE49-F238E27FC236}">
                        <a16:creationId xmlns:a16="http://schemas.microsoft.com/office/drawing/2014/main" id="{C87CCE2C-FBA1-FC5E-5398-E90512284C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72423" y="3335246"/>
                    <a:ext cx="2794000" cy="544512"/>
                  </a:xfrm>
                  <a:custGeom>
                    <a:avLst/>
                    <a:gdLst>
                      <a:gd name="T0" fmla="*/ 3591 w 3591"/>
                      <a:gd name="T1" fmla="*/ 0 h 696"/>
                      <a:gd name="T2" fmla="*/ 0 w 3591"/>
                      <a:gd name="T3" fmla="*/ 0 h 696"/>
                      <a:gd name="T4" fmla="*/ 0 w 3591"/>
                      <a:gd name="T5" fmla="*/ 696 h 696"/>
                      <a:gd name="T6" fmla="*/ 3591 w 3591"/>
                      <a:gd name="T7" fmla="*/ 696 h 696"/>
                      <a:gd name="T8" fmla="*/ 3383 w 3591"/>
                      <a:gd name="T9" fmla="*/ 353 h 696"/>
                      <a:gd name="T10" fmla="*/ 3591 w 3591"/>
                      <a:gd name="T11" fmla="*/ 0 h 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591" h="696">
                        <a:moveTo>
                          <a:pt x="3591" y="0"/>
                        </a:moveTo>
                        <a:lnTo>
                          <a:pt x="0" y="0"/>
                        </a:lnTo>
                        <a:lnTo>
                          <a:pt x="0" y="696"/>
                        </a:lnTo>
                        <a:lnTo>
                          <a:pt x="3591" y="696"/>
                        </a:lnTo>
                        <a:lnTo>
                          <a:pt x="3383" y="353"/>
                        </a:lnTo>
                        <a:lnTo>
                          <a:pt x="3591" y="0"/>
                        </a:lnTo>
                        <a:close/>
                      </a:path>
                    </a:pathLst>
                  </a:custGeom>
                  <a:solidFill>
                    <a:srgbClr val="3994E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EE2EB93-12F1-D4A4-9B7C-DEFEE7340B87}"/>
                    </a:ext>
                  </a:extLst>
                </p:cNvPr>
                <p:cNvSpPr/>
                <p:nvPr/>
              </p:nvSpPr>
              <p:spPr>
                <a:xfrm>
                  <a:off x="890503" y="1076796"/>
                  <a:ext cx="933505" cy="662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示例</a:t>
                  </a:r>
                  <a:endParaRPr lang="en-US" altLang="zh-CN" sz="2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587E00B-1E9F-4EDF-27FE-FD21F204C6DB}"/>
                  </a:ext>
                </a:extLst>
              </p:cNvPr>
              <p:cNvSpPr/>
              <p:nvPr/>
            </p:nvSpPr>
            <p:spPr>
              <a:xfrm>
                <a:off x="458068" y="4577979"/>
                <a:ext cx="11911145" cy="588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  <a:buClr>
                    <a:srgbClr val="FF6600"/>
                  </a:buClr>
                  <a:defRPr/>
                </a:pPr>
                <a:r>
                  <a:rPr lang="en-US" altLang="zh-CN" sz="2400" dirty="0">
                    <a:latin typeface="+mj-ea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div&gt;&lt;p&gt;</a:t>
                </a:r>
                <a:r>
                  <a:rPr lang="zh-CN" altLang="en-US" sz="2400" dirty="0">
                    <a:latin typeface="微软雅黑" panose="020B0503020204020204" charset="-122"/>
                    <a:ea typeface="微软雅黑" panose="020B0503020204020204" charset="-122"/>
                  </a:rPr>
                  <a:t>校园的日子总是与快乐相伴，每一天，都有一些趣事发生。</a:t>
                </a:r>
                <a:r>
                  <a:rPr lang="en-US" altLang="zh-CN" sz="2400" dirty="0">
                    <a:latin typeface="微软雅黑" panose="020B0503020204020204" charset="-122"/>
                    <a:ea typeface="微软雅黑" panose="020B0503020204020204" charset="-122"/>
                  </a:rPr>
                  <a:t>&lt;/p&gt;&lt;/div&gt;</a:t>
                </a:r>
                <a:endParaRPr lang="zh-CN" altLang="en-US" sz="240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0090ECD-D81B-B9FC-0964-EA5B6F883586}"/>
                </a:ext>
              </a:extLst>
            </p:cNvPr>
            <p:cNvSpPr/>
            <p:nvPr/>
          </p:nvSpPr>
          <p:spPr>
            <a:xfrm>
              <a:off x="2236274" y="3816070"/>
              <a:ext cx="576064" cy="28193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44F5CE5-7F16-43FA-40B1-9D8FF616469D}"/>
                </a:ext>
              </a:extLst>
            </p:cNvPr>
            <p:cNvSpPr/>
            <p:nvPr/>
          </p:nvSpPr>
          <p:spPr>
            <a:xfrm>
              <a:off x="10817742" y="3780827"/>
              <a:ext cx="720080" cy="3524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左大括号 28">
              <a:extLst>
                <a:ext uri="{FF2B5EF4-FFF2-40B4-BE49-F238E27FC236}">
                  <a16:creationId xmlns:a16="http://schemas.microsoft.com/office/drawing/2014/main" id="{367D3F3E-C94B-9CE9-04B9-874C4E53B595}"/>
                </a:ext>
              </a:extLst>
            </p:cNvPr>
            <p:cNvSpPr/>
            <p:nvPr/>
          </p:nvSpPr>
          <p:spPr>
            <a:xfrm rot="16200000">
              <a:off x="6662422" y="-107280"/>
              <a:ext cx="272630" cy="8750290"/>
            </a:xfrm>
            <a:prstGeom prst="leftBrace">
              <a:avLst>
                <a:gd name="adj1" fmla="val 218750"/>
                <a:gd name="adj2" fmla="val 5000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5732708-D841-0CB2-CF75-38B127198796}"/>
                </a:ext>
              </a:extLst>
            </p:cNvPr>
            <p:cNvSpPr/>
            <p:nvPr/>
          </p:nvSpPr>
          <p:spPr>
            <a:xfrm>
              <a:off x="3264126" y="4304647"/>
              <a:ext cx="31842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&lt;p&gt;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标签嵌套在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&lt;div&gt;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里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B03B157-3745-D035-AA27-2D373CBF6110}"/>
                </a:ext>
              </a:extLst>
            </p:cNvPr>
            <p:cNvSpPr/>
            <p:nvPr/>
          </p:nvSpPr>
          <p:spPr>
            <a:xfrm>
              <a:off x="7087869" y="4304647"/>
              <a:ext cx="37298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&lt;/p&gt;</a:t>
              </a:r>
              <a:r>
                <a:rPr kumimoji="0" lang="zh-C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必须放在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&lt;/div&gt;</a:t>
              </a:r>
              <a:r>
                <a:rPr kumimoji="0" lang="zh-C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的前面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7E8E3F1-E9F7-753B-97D7-79EE8A4E746E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D5B88-D6E8-960F-51F1-A3CB3512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FAFEF1-4033-E320-947F-A9450718F6A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19125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4F97B68-678E-A4B5-179B-E876CFE8E219}"/>
              </a:ext>
            </a:extLst>
          </p:cNvPr>
          <p:cNvGrpSpPr/>
          <p:nvPr/>
        </p:nvGrpSpPr>
        <p:grpSpPr>
          <a:xfrm>
            <a:off x="1415935" y="2652853"/>
            <a:ext cx="4868288" cy="2332433"/>
            <a:chOff x="1524000" y="2733688"/>
            <a:chExt cx="4868288" cy="233243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71BACA-C588-B887-C733-D74DC70AD13B}"/>
                </a:ext>
              </a:extLst>
            </p:cNvPr>
            <p:cNvSpPr/>
            <p:nvPr/>
          </p:nvSpPr>
          <p:spPr>
            <a:xfrm>
              <a:off x="1599617" y="3819616"/>
              <a:ext cx="28151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defTabSz="914400">
                <a:buFont typeface="Wingdings" panose="05000000000000000000" pitchFamily="2" charset="2"/>
                <a:buChar char="Ø"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&lt;h1&gt; </a:t>
              </a:r>
              <a:r>
                <a:rPr lang="zh-CN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等同于</a:t>
              </a:r>
              <a:r>
                <a:rPr lang="en-US" altLang="zh-CN" sz="2400" dirty="0">
                  <a:solidFill>
                    <a:prstClr val="black"/>
                  </a:solidFill>
                  <a:latin typeface="Calibri" panose="020F0502020204030204"/>
                  <a:ea typeface="微软雅黑" panose="020B0503020204020204" charset="-122"/>
                </a:rPr>
                <a:t> &lt;H1&gt;</a:t>
              </a:r>
              <a:endParaRPr lang="zh-CN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4CC0A31-62EB-22CA-0BD7-90308F178CED}"/>
                </a:ext>
              </a:extLst>
            </p:cNvPr>
            <p:cNvGrpSpPr/>
            <p:nvPr/>
          </p:nvGrpSpPr>
          <p:grpSpPr>
            <a:xfrm>
              <a:off x="1524000" y="2733688"/>
              <a:ext cx="4868288" cy="2332433"/>
              <a:chOff x="1524000" y="2282102"/>
              <a:chExt cx="4868288" cy="2332433"/>
            </a:xfrm>
          </p:grpSpPr>
          <p:sp>
            <p:nvSpPr>
              <p:cNvPr id="9" name="MH_Other_1">
                <a:extLst>
                  <a:ext uri="{FF2B5EF4-FFF2-40B4-BE49-F238E27FC236}">
                    <a16:creationId xmlns:a16="http://schemas.microsoft.com/office/drawing/2014/main" id="{11F295CF-09A8-6EA9-6DA0-DA5A70CFA7E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524000" y="3937001"/>
                <a:ext cx="3060700" cy="3651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MH_Other_3">
                <a:extLst>
                  <a:ext uri="{FF2B5EF4-FFF2-40B4-BE49-F238E27FC236}">
                    <a16:creationId xmlns:a16="http://schemas.microsoft.com/office/drawing/2014/main" id="{6B5E63C8-9EA8-7C1B-0D1F-9A84245CAABE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 bwMode="auto">
              <a:xfrm rot="17578576">
                <a:off x="4227418" y="2927097"/>
                <a:ext cx="2102873" cy="1272004"/>
              </a:xfrm>
              <a:custGeom>
                <a:avLst/>
                <a:gdLst/>
                <a:ahLst/>
                <a:cxnLst/>
                <a:rect l="l" t="t" r="r" b="b"/>
                <a:pathLst>
                  <a:path w="3440880" h="2081906">
                    <a:moveTo>
                      <a:pt x="3440880" y="961297"/>
                    </a:moveTo>
                    <a:lnTo>
                      <a:pt x="2891543" y="1194209"/>
                    </a:lnTo>
                    <a:cubicBezTo>
                      <a:pt x="2701588" y="808306"/>
                      <a:pt x="2347568" y="513519"/>
                      <a:pt x="1900886" y="415768"/>
                    </a:cubicBezTo>
                    <a:cubicBezTo>
                      <a:pt x="1101852" y="240910"/>
                      <a:pt x="308885" y="762762"/>
                      <a:pt x="129748" y="1581355"/>
                    </a:cubicBezTo>
                    <a:cubicBezTo>
                      <a:pt x="104339" y="1697460"/>
                      <a:pt x="92644" y="1813298"/>
                      <a:pt x="95053" y="1927042"/>
                    </a:cubicBezTo>
                    <a:lnTo>
                      <a:pt x="97910" y="1999727"/>
                    </a:lnTo>
                    <a:cubicBezTo>
                      <a:pt x="98463" y="2027324"/>
                      <a:pt x="100942" y="2054702"/>
                      <a:pt x="104186" y="2081906"/>
                    </a:cubicBezTo>
                    <a:lnTo>
                      <a:pt x="97658" y="2027742"/>
                    </a:lnTo>
                    <a:lnTo>
                      <a:pt x="0" y="1797410"/>
                    </a:lnTo>
                    <a:lnTo>
                      <a:pt x="13675" y="1579391"/>
                    </a:lnTo>
                    <a:lnTo>
                      <a:pt x="72076" y="1206588"/>
                    </a:lnTo>
                    <a:lnTo>
                      <a:pt x="249086" y="813208"/>
                    </a:lnTo>
                    <a:lnTo>
                      <a:pt x="699835" y="354698"/>
                    </a:lnTo>
                    <a:lnTo>
                      <a:pt x="747029" y="390891"/>
                    </a:lnTo>
                    <a:cubicBezTo>
                      <a:pt x="1114571" y="96546"/>
                      <a:pt x="1589835" y="-44447"/>
                      <a:pt x="2070027" y="12378"/>
                    </a:cubicBezTo>
                    <a:cubicBezTo>
                      <a:pt x="2659198" y="82098"/>
                      <a:pt x="3171648" y="439655"/>
                      <a:pt x="3440880" y="961297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MH_Other_4">
                <a:extLst>
                  <a:ext uri="{FF2B5EF4-FFF2-40B4-BE49-F238E27FC236}">
                    <a16:creationId xmlns:a16="http://schemas.microsoft.com/office/drawing/2014/main" id="{32EC39DF-4590-B74E-AE9D-D7F7813D7B8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 bwMode="auto">
              <a:xfrm rot="17578576">
                <a:off x="4079252" y="2779433"/>
                <a:ext cx="2303358" cy="1308695"/>
              </a:xfrm>
              <a:custGeom>
                <a:avLst/>
                <a:gdLst/>
                <a:ahLst/>
                <a:cxnLst/>
                <a:rect l="l" t="t" r="r" b="b"/>
                <a:pathLst>
                  <a:path w="5022717" h="2854509">
                    <a:moveTo>
                      <a:pt x="5022717" y="1184507"/>
                    </a:moveTo>
                    <a:lnTo>
                      <a:pt x="4714007" y="2854509"/>
                    </a:lnTo>
                    <a:lnTo>
                      <a:pt x="3299038" y="1915323"/>
                    </a:lnTo>
                    <a:lnTo>
                      <a:pt x="3803232" y="1701552"/>
                    </a:lnTo>
                    <a:cubicBezTo>
                      <a:pt x="3562338" y="1134599"/>
                      <a:pt x="3066325" y="693643"/>
                      <a:pt x="2428573" y="554079"/>
                    </a:cubicBezTo>
                    <a:cubicBezTo>
                      <a:pt x="1363729" y="321052"/>
                      <a:pt x="306971" y="1016504"/>
                      <a:pt x="68241" y="2107414"/>
                    </a:cubicBezTo>
                    <a:cubicBezTo>
                      <a:pt x="18868" y="2333024"/>
                      <a:pt x="8351" y="2557878"/>
                      <a:pt x="34176" y="2774480"/>
                    </a:cubicBezTo>
                    <a:cubicBezTo>
                      <a:pt x="-73420" y="2148278"/>
                      <a:pt x="74250" y="1495420"/>
                      <a:pt x="460103" y="969762"/>
                    </a:cubicBezTo>
                    <a:cubicBezTo>
                      <a:pt x="966350" y="280089"/>
                      <a:pt x="1804377" y="-84044"/>
                      <a:pt x="2653981" y="16495"/>
                    </a:cubicBezTo>
                    <a:cubicBezTo>
                      <a:pt x="3480110" y="114255"/>
                      <a:pt x="4193051" y="636675"/>
                      <a:pt x="4535198" y="1391208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MH_Other_5">
                <a:extLst>
                  <a:ext uri="{FF2B5EF4-FFF2-40B4-BE49-F238E27FC236}">
                    <a16:creationId xmlns:a16="http://schemas.microsoft.com/office/drawing/2014/main" id="{86972C27-0D0A-7B5E-44CA-64575311F02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 bwMode="auto">
              <a:xfrm flipH="1">
                <a:off x="5585555" y="2336943"/>
                <a:ext cx="806733" cy="416435"/>
              </a:xfrm>
              <a:prstGeom prst="parallelogram">
                <a:avLst>
                  <a:gd name="adj" fmla="val 148256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MH_Other_6">
                <a:extLst>
                  <a:ext uri="{FF2B5EF4-FFF2-40B4-BE49-F238E27FC236}">
                    <a16:creationId xmlns:a16="http://schemas.microsoft.com/office/drawing/2014/main" id="{8D9D0FC5-57B0-DE76-618D-36AD226B68C8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564740" y="2753378"/>
                <a:ext cx="826472" cy="431337"/>
              </a:xfrm>
              <a:prstGeom prst="parallelogram">
                <a:avLst>
                  <a:gd name="adj" fmla="val 148256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C12CAB-57CF-FBBB-9C7B-F12662434291}"/>
              </a:ext>
            </a:extLst>
          </p:cNvPr>
          <p:cNvGrpSpPr/>
          <p:nvPr/>
        </p:nvGrpSpPr>
        <p:grpSpPr>
          <a:xfrm>
            <a:off x="5691651" y="3062910"/>
            <a:ext cx="4868284" cy="2301479"/>
            <a:chOff x="5799716" y="3143745"/>
            <a:chExt cx="4868284" cy="230147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962A0C1-7207-41ED-D620-73446C047FF2}"/>
                </a:ext>
              </a:extLst>
            </p:cNvPr>
            <p:cNvSpPr/>
            <p:nvPr/>
          </p:nvSpPr>
          <p:spPr>
            <a:xfrm>
              <a:off x="7752184" y="4221088"/>
              <a:ext cx="26276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 defTabSz="914400">
                <a:buFont typeface="Wingdings" panose="05000000000000000000" pitchFamily="2" charset="2"/>
                <a:buChar char="Ø"/>
                <a:defRPr/>
              </a:pPr>
              <a:r>
                <a:rPr lang="zh-CN" altLang="en-US" sz="2400" dirty="0">
                  <a:solidFill>
                    <a:srgbClr val="FF0000"/>
                  </a:solidFill>
                  <a:latin typeface="Calibri" panose="020F0502020204030204"/>
                  <a:ea typeface="微软雅黑" panose="020B0503020204020204" charset="-122"/>
                </a:rPr>
                <a:t>但建议使用小写</a:t>
              </a:r>
              <a:endParaRPr lang="zh-CN" altLang="zh-CN" sz="2400" dirty="0">
                <a:solidFill>
                  <a:srgbClr val="FF0000"/>
                </a:solidFill>
                <a:latin typeface="Calibri" panose="020F0502020204030204"/>
                <a:ea typeface="微软雅黑" panose="020B050302020402020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06FA74A-5D1A-50F0-FA3A-748602821188}"/>
                </a:ext>
              </a:extLst>
            </p:cNvPr>
            <p:cNvGrpSpPr/>
            <p:nvPr/>
          </p:nvGrpSpPr>
          <p:grpSpPr>
            <a:xfrm>
              <a:off x="5799716" y="3143745"/>
              <a:ext cx="4868284" cy="2301479"/>
              <a:chOff x="5799716" y="2692159"/>
              <a:chExt cx="4868284" cy="2301479"/>
            </a:xfrm>
          </p:grpSpPr>
          <p:sp>
            <p:nvSpPr>
              <p:cNvPr id="19" name="MH_Other_2">
                <a:extLst>
                  <a:ext uri="{FF2B5EF4-FFF2-40B4-BE49-F238E27FC236}">
                    <a16:creationId xmlns:a16="http://schemas.microsoft.com/office/drawing/2014/main" id="{F4298B7D-29B8-F27B-07EA-E37BE2339B22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7607300" y="3598863"/>
                <a:ext cx="3060700" cy="365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MH_Other_7">
                <a:extLst>
                  <a:ext uri="{FF2B5EF4-FFF2-40B4-BE49-F238E27FC236}">
                    <a16:creationId xmlns:a16="http://schemas.microsoft.com/office/drawing/2014/main" id="{553EC46F-89A5-03D4-9185-1A200305B381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auto">
              <a:xfrm rot="6778576">
                <a:off x="5996571" y="3279945"/>
                <a:ext cx="2090946" cy="987682"/>
              </a:xfrm>
              <a:custGeom>
                <a:avLst/>
                <a:gdLst/>
                <a:ahLst/>
                <a:cxnLst/>
                <a:rect l="l" t="t" r="r" b="b"/>
                <a:pathLst>
                  <a:path w="2788517" h="1316991">
                    <a:moveTo>
                      <a:pt x="0" y="1261585"/>
                    </a:moveTo>
                    <a:lnTo>
                      <a:pt x="43621" y="983125"/>
                    </a:lnTo>
                    <a:lnTo>
                      <a:pt x="187849" y="662600"/>
                    </a:lnTo>
                    <a:lnTo>
                      <a:pt x="555118" y="289007"/>
                    </a:lnTo>
                    <a:lnTo>
                      <a:pt x="593572" y="318497"/>
                    </a:lnTo>
                    <a:cubicBezTo>
                      <a:pt x="893044" y="78665"/>
                      <a:pt x="1280289" y="-36215"/>
                      <a:pt x="1671548" y="10085"/>
                    </a:cubicBezTo>
                    <a:cubicBezTo>
                      <a:pt x="2151604" y="66893"/>
                      <a:pt x="2569147" y="358230"/>
                      <a:pt x="2788517" y="783263"/>
                    </a:cubicBezTo>
                    <a:lnTo>
                      <a:pt x="2340919" y="973039"/>
                    </a:lnTo>
                    <a:cubicBezTo>
                      <a:pt x="2186143" y="658606"/>
                      <a:pt x="1897688" y="418414"/>
                      <a:pt x="1533733" y="338767"/>
                    </a:cubicBezTo>
                    <a:cubicBezTo>
                      <a:pt x="882681" y="196293"/>
                      <a:pt x="236573" y="621497"/>
                      <a:pt x="90612" y="1288485"/>
                    </a:cubicBezTo>
                    <a:lnTo>
                      <a:pt x="86054" y="131699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MH_Other_8">
                <a:extLst>
                  <a:ext uri="{FF2B5EF4-FFF2-40B4-BE49-F238E27FC236}">
                    <a16:creationId xmlns:a16="http://schemas.microsoft.com/office/drawing/2014/main" id="{E2E5F6E2-0CF3-ED09-D397-FE58E481E3DA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 bwMode="auto">
              <a:xfrm rot="6778576">
                <a:off x="5810246" y="3188466"/>
                <a:ext cx="2301479" cy="1308866"/>
              </a:xfrm>
              <a:custGeom>
                <a:avLst/>
                <a:gdLst/>
                <a:ahLst/>
                <a:cxnLst/>
                <a:rect l="l" t="t" r="r" b="b"/>
                <a:pathLst>
                  <a:path w="3069287" h="1745263">
                    <a:moveTo>
                      <a:pt x="157" y="1464603"/>
                    </a:moveTo>
                    <a:cubicBezTo>
                      <a:pt x="-4415" y="1156390"/>
                      <a:pt x="91112" y="849810"/>
                      <a:pt x="279680" y="592918"/>
                    </a:cubicBezTo>
                    <a:cubicBezTo>
                      <a:pt x="589203" y="171248"/>
                      <a:pt x="1101577" y="-51385"/>
                      <a:pt x="1621029" y="10085"/>
                    </a:cubicBezTo>
                    <a:cubicBezTo>
                      <a:pt x="2126129" y="69856"/>
                      <a:pt x="2562025" y="389266"/>
                      <a:pt x="2771215" y="850593"/>
                    </a:cubicBezTo>
                    <a:lnTo>
                      <a:pt x="3069287" y="724214"/>
                    </a:lnTo>
                    <a:lnTo>
                      <a:pt x="2880540" y="1745263"/>
                    </a:lnTo>
                    <a:lnTo>
                      <a:pt x="2015420" y="1171039"/>
                    </a:lnTo>
                    <a:lnTo>
                      <a:pt x="2323687" y="1040338"/>
                    </a:lnTo>
                    <a:cubicBezTo>
                      <a:pt x="2176403" y="693700"/>
                      <a:pt x="1873138" y="424097"/>
                      <a:pt x="1483213" y="338767"/>
                    </a:cubicBezTo>
                    <a:cubicBezTo>
                      <a:pt x="832162" y="196293"/>
                      <a:pt x="186055" y="621496"/>
                      <a:pt x="40094" y="1288485"/>
                    </a:cubicBezTo>
                    <a:cubicBezTo>
                      <a:pt x="30695" y="1331434"/>
                      <a:pt x="23599" y="1374338"/>
                      <a:pt x="19551" y="1417149"/>
                    </a:cubicBezTo>
                    <a:lnTo>
                      <a:pt x="10745" y="141147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MH_Other_9">
                <a:extLst>
                  <a:ext uri="{FF2B5EF4-FFF2-40B4-BE49-F238E27FC236}">
                    <a16:creationId xmlns:a16="http://schemas.microsoft.com/office/drawing/2014/main" id="{AA01D1CA-991C-D585-BF47-901795AA0280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5799716" y="4522544"/>
                <a:ext cx="806839" cy="416316"/>
              </a:xfrm>
              <a:prstGeom prst="parallelogram">
                <a:avLst>
                  <a:gd name="adj" fmla="val 148256"/>
                </a:avLst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MH_Other_10">
                <a:extLst>
                  <a:ext uri="{FF2B5EF4-FFF2-40B4-BE49-F238E27FC236}">
                    <a16:creationId xmlns:a16="http://schemas.microsoft.com/office/drawing/2014/main" id="{D308911F-6B58-1736-4B8A-459C152B171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 bwMode="auto">
              <a:xfrm rot="10800000">
                <a:off x="5800791" y="4091331"/>
                <a:ext cx="826580" cy="431214"/>
              </a:xfrm>
              <a:prstGeom prst="parallelogram">
                <a:avLst>
                  <a:gd name="adj" fmla="val 148256"/>
                </a:avLst>
              </a:prstGeom>
              <a:solidFill>
                <a:schemeClr val="bg1">
                  <a:lumMod val="65000"/>
                </a:schemeClr>
              </a:solidFill>
              <a:ln w="3175"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52FA3D6-ED0B-9159-7458-34358356ACFF}"/>
              </a:ext>
            </a:extLst>
          </p:cNvPr>
          <p:cNvGrpSpPr/>
          <p:nvPr/>
        </p:nvGrpSpPr>
        <p:grpSpPr>
          <a:xfrm>
            <a:off x="839788" y="1268759"/>
            <a:ext cx="4106285" cy="1614043"/>
            <a:chOff x="3003133" y="5526768"/>
            <a:chExt cx="1358394" cy="1308628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3E2D2ED-9D4C-754C-4FF2-BEE928EF4A88}"/>
                </a:ext>
              </a:extLst>
            </p:cNvPr>
            <p:cNvGrpSpPr/>
            <p:nvPr/>
          </p:nvGrpSpPr>
          <p:grpSpPr>
            <a:xfrm>
              <a:off x="3003133" y="5599602"/>
              <a:ext cx="1286817" cy="416840"/>
              <a:chOff x="1111177" y="6729458"/>
              <a:chExt cx="1286817" cy="416840"/>
            </a:xfrm>
          </p:grpSpPr>
          <p:sp>
            <p:nvSpPr>
              <p:cNvPr id="41" name="圆角矩形 28">
                <a:extLst>
                  <a:ext uri="{FF2B5EF4-FFF2-40B4-BE49-F238E27FC236}">
                    <a16:creationId xmlns:a16="http://schemas.microsoft.com/office/drawing/2014/main" id="{3A896E64-BB4C-B29B-1826-62C586ED667C}"/>
                  </a:ext>
                </a:extLst>
              </p:cNvPr>
              <p:cNvSpPr/>
              <p:nvPr/>
            </p:nvSpPr>
            <p:spPr>
              <a:xfrm>
                <a:off x="1111177" y="6729458"/>
                <a:ext cx="1286817" cy="41684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圆角矩形 29">
                <a:extLst>
                  <a:ext uri="{FF2B5EF4-FFF2-40B4-BE49-F238E27FC236}">
                    <a16:creationId xmlns:a16="http://schemas.microsoft.com/office/drawing/2014/main" id="{6DE20C97-28AC-CB8C-9532-EF1834D0C930}"/>
                  </a:ext>
                </a:extLst>
              </p:cNvPr>
              <p:cNvSpPr/>
              <p:nvPr/>
            </p:nvSpPr>
            <p:spPr>
              <a:xfrm>
                <a:off x="1153143" y="6738072"/>
                <a:ext cx="1197917" cy="4082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9C8D01-DE5B-5F70-A9B9-42F15084B13C}"/>
                </a:ext>
              </a:extLst>
            </p:cNvPr>
            <p:cNvSpPr/>
            <p:nvPr/>
          </p:nvSpPr>
          <p:spPr>
            <a:xfrm>
              <a:off x="3070200" y="5526768"/>
              <a:ext cx="1291327" cy="1308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4</a:t>
              </a:r>
              <a:r>
                <a:rPr lang="zh-CN" alt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、标签不区分大小写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B7B3E8-BDD0-E961-D952-41B37EBBC927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9D3D12-2420-D93D-81FA-2EE4D1868A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295EB5-1E0C-B88A-931D-67CD6E03EE0E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6536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FA475F3-41D4-8E2B-14E2-925347CC05E4}"/>
              </a:ext>
            </a:extLst>
          </p:cNvPr>
          <p:cNvSpPr/>
          <p:nvPr/>
        </p:nvSpPr>
        <p:spPr>
          <a:xfrm>
            <a:off x="767408" y="2132856"/>
            <a:ext cx="5147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HTML5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注释语法格式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&lt;!--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注释语句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charset="-122"/>
              </a:rPr>
              <a:t>--&gt;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微软雅黑" panose="020B050302020402020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53DA0F-EBD9-E442-37CA-2B9998B52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7" y="2855365"/>
            <a:ext cx="8079360" cy="3744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767932-562F-40CB-295D-6E0F5FE9D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351" y="1637631"/>
            <a:ext cx="3915390" cy="1620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4F2245-417A-6E3F-81A3-5FB0E838A7C5}"/>
              </a:ext>
            </a:extLst>
          </p:cNvPr>
          <p:cNvCxnSpPr/>
          <p:nvPr/>
        </p:nvCxnSpPr>
        <p:spPr>
          <a:xfrm>
            <a:off x="1893888" y="4741067"/>
            <a:ext cx="235851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76EC1A3-5E12-A7E2-A7C4-C91E88A2252C}"/>
              </a:ext>
            </a:extLst>
          </p:cNvPr>
          <p:cNvCxnSpPr/>
          <p:nvPr/>
        </p:nvCxnSpPr>
        <p:spPr>
          <a:xfrm>
            <a:off x="1916399" y="5204865"/>
            <a:ext cx="2358516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B3089E6-D179-E806-4815-14082AE81010}"/>
              </a:ext>
            </a:extLst>
          </p:cNvPr>
          <p:cNvGrpSpPr/>
          <p:nvPr/>
        </p:nvGrpSpPr>
        <p:grpSpPr>
          <a:xfrm>
            <a:off x="839788" y="1268760"/>
            <a:ext cx="4172787" cy="1546762"/>
            <a:chOff x="3003133" y="5526768"/>
            <a:chExt cx="1286817" cy="1308628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0099B84E-DB84-D000-0A9C-A9610AAC6FA7}"/>
                </a:ext>
              </a:extLst>
            </p:cNvPr>
            <p:cNvGrpSpPr/>
            <p:nvPr/>
          </p:nvGrpSpPr>
          <p:grpSpPr>
            <a:xfrm>
              <a:off x="3003133" y="5599602"/>
              <a:ext cx="1286817" cy="416840"/>
              <a:chOff x="1111177" y="6729458"/>
              <a:chExt cx="1286817" cy="416840"/>
            </a:xfrm>
          </p:grpSpPr>
          <p:sp>
            <p:nvSpPr>
              <p:cNvPr id="27" name="圆角矩形 17">
                <a:extLst>
                  <a:ext uri="{FF2B5EF4-FFF2-40B4-BE49-F238E27FC236}">
                    <a16:creationId xmlns:a16="http://schemas.microsoft.com/office/drawing/2014/main" id="{038270D0-D1B8-4040-E793-2887397ECB1A}"/>
                  </a:ext>
                </a:extLst>
              </p:cNvPr>
              <p:cNvSpPr/>
              <p:nvPr/>
            </p:nvSpPr>
            <p:spPr>
              <a:xfrm>
                <a:off x="1111177" y="6729458"/>
                <a:ext cx="1286817" cy="41684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8" name="圆角矩形 18">
                <a:extLst>
                  <a:ext uri="{FF2B5EF4-FFF2-40B4-BE49-F238E27FC236}">
                    <a16:creationId xmlns:a16="http://schemas.microsoft.com/office/drawing/2014/main" id="{67F83C29-6AF4-130E-7580-5282619325B6}"/>
                  </a:ext>
                </a:extLst>
              </p:cNvPr>
              <p:cNvSpPr/>
              <p:nvPr/>
            </p:nvSpPr>
            <p:spPr>
              <a:xfrm>
                <a:off x="1153143" y="6738072"/>
                <a:ext cx="1197917" cy="40822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61C5B91-2408-4A9A-08BE-0A6DB6C872AD}"/>
                </a:ext>
              </a:extLst>
            </p:cNvPr>
            <p:cNvSpPr/>
            <p:nvPr/>
          </p:nvSpPr>
          <p:spPr>
            <a:xfrm>
              <a:off x="3192677" y="5526768"/>
              <a:ext cx="912240" cy="1308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altLang="zh-CN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5</a:t>
              </a:r>
              <a:r>
                <a:rPr lang="zh-CN" alt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、</a:t>
              </a:r>
              <a:r>
                <a:rPr lang="en-US" altLang="zh-CN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 HTML5</a:t>
              </a:r>
              <a:r>
                <a:rPr lang="zh-CN" altLang="en-US" sz="2800" dirty="0">
                  <a:solidFill>
                    <a:srgbClr val="0070C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注释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B19B4DB9-EA7B-B565-536C-49826EAC3628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1DDDC3-B6A1-90BC-4E47-C19290D4B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5CFC7D-A2C1-353B-3557-9CF6AD6EAC12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初识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9540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8">
            <a:extLst>
              <a:ext uri="{FF2B5EF4-FFF2-40B4-BE49-F238E27FC236}">
                <a16:creationId xmlns:a16="http://schemas.microsoft.com/office/drawing/2014/main" id="{0FFCCE52-81D4-C26E-5A3E-4AD3E57D9410}"/>
              </a:ext>
            </a:extLst>
          </p:cNvPr>
          <p:cNvSpPr txBox="1"/>
          <p:nvPr/>
        </p:nvSpPr>
        <p:spPr>
          <a:xfrm>
            <a:off x="1680578" y="1817384"/>
            <a:ext cx="8644578" cy="287237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第</a:t>
            </a: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01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章</a:t>
            </a:r>
            <a:endParaRPr lang="en-US" altLang="zh-CN" sz="6400" b="1" dirty="0">
              <a:solidFill>
                <a:srgbClr val="0070C0"/>
              </a:solidFill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en-US" altLang="zh-CN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Web</a:t>
            </a:r>
            <a:r>
              <a:rPr lang="zh-CN" altLang="en-US" sz="6400" b="1" dirty="0">
                <a:solidFill>
                  <a:srgbClr val="0070C0"/>
                </a:solidFill>
                <a:latin typeface="Times New Roman" panose="02020603050405020304"/>
                <a:ea typeface="微软雅黑" panose="020B0503020204020204" charset="-122"/>
                <a:cs typeface="+mn-ea"/>
                <a:sym typeface="+mn-lt"/>
              </a:rPr>
              <a:t>应用开发概述</a:t>
            </a:r>
            <a:endParaRPr kumimoji="0" lang="zh-CN" altLang="en-US" sz="6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412EB86-C9FF-4E59-2BBC-61A7CBE329F2}"/>
              </a:ext>
            </a:extLst>
          </p:cNvPr>
          <p:cNvCxnSpPr>
            <a:cxnSpLocks/>
          </p:cNvCxnSpPr>
          <p:nvPr/>
        </p:nvCxnSpPr>
        <p:spPr>
          <a:xfrm>
            <a:off x="2195891" y="4689759"/>
            <a:ext cx="812926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6842846-2A95-89B6-0048-B833D19C678D}"/>
              </a:ext>
            </a:extLst>
          </p:cNvPr>
          <p:cNvGrpSpPr/>
          <p:nvPr/>
        </p:nvGrpSpPr>
        <p:grpSpPr>
          <a:xfrm>
            <a:off x="494325" y="3790530"/>
            <a:ext cx="4826606" cy="606023"/>
            <a:chOff x="2739926" y="6014510"/>
            <a:chExt cx="4735438" cy="594574"/>
          </a:xfrm>
        </p:grpSpPr>
        <p:sp>
          <p:nvSpPr>
            <p:cNvPr id="4" name="圆角矩形 5">
              <a:extLst>
                <a:ext uri="{FF2B5EF4-FFF2-40B4-BE49-F238E27FC236}">
                  <a16:creationId xmlns:a16="http://schemas.microsoft.com/office/drawing/2014/main" id="{E875DA1E-A154-9EAC-CF67-D5FAF054BA83}"/>
                </a:ext>
              </a:extLst>
            </p:cNvPr>
            <p:cNvSpPr/>
            <p:nvPr/>
          </p:nvSpPr>
          <p:spPr>
            <a:xfrm>
              <a:off x="4134913" y="6014510"/>
              <a:ext cx="3340451" cy="594569"/>
            </a:xfrm>
            <a:prstGeom prst="roundRect">
              <a:avLst>
                <a:gd name="adj" fmla="val 895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EB98C059-C8C9-5FB1-2270-337F26477AC8}"/>
                </a:ext>
              </a:extLst>
            </p:cNvPr>
            <p:cNvSpPr/>
            <p:nvPr/>
          </p:nvSpPr>
          <p:spPr>
            <a:xfrm>
              <a:off x="2739926" y="6014515"/>
              <a:ext cx="1680001" cy="59456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397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012FFC6-CE32-D904-69E8-314F4D0943B3}"/>
                </a:ext>
              </a:extLst>
            </p:cNvPr>
            <p:cNvSpPr txBox="1"/>
            <p:nvPr/>
          </p:nvSpPr>
          <p:spPr>
            <a:xfrm>
              <a:off x="2893432" y="6099000"/>
              <a:ext cx="1372989" cy="452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PART 01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CD6DE39-E42E-5F7A-77E8-96054F2DEEAE}"/>
                </a:ext>
              </a:extLst>
            </p:cNvPr>
            <p:cNvSpPr txBox="1"/>
            <p:nvPr/>
          </p:nvSpPr>
          <p:spPr>
            <a:xfrm>
              <a:off x="4580668" y="6098999"/>
              <a:ext cx="2894696" cy="45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程序开发体系结构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29172C3-3C52-171B-A086-C690C096D963}"/>
              </a:ext>
            </a:extLst>
          </p:cNvPr>
          <p:cNvGrpSpPr/>
          <p:nvPr/>
        </p:nvGrpSpPr>
        <p:grpSpPr>
          <a:xfrm>
            <a:off x="5915571" y="3764536"/>
            <a:ext cx="4826606" cy="606023"/>
            <a:chOff x="2739926" y="6014510"/>
            <a:chExt cx="4735438" cy="594574"/>
          </a:xfrm>
        </p:grpSpPr>
        <p:sp>
          <p:nvSpPr>
            <p:cNvPr id="10" name="圆角矩形 5">
              <a:extLst>
                <a:ext uri="{FF2B5EF4-FFF2-40B4-BE49-F238E27FC236}">
                  <a16:creationId xmlns:a16="http://schemas.microsoft.com/office/drawing/2014/main" id="{A6BD95FC-AA86-33F3-5416-9BA8FF978A1C}"/>
                </a:ext>
              </a:extLst>
            </p:cNvPr>
            <p:cNvSpPr/>
            <p:nvPr/>
          </p:nvSpPr>
          <p:spPr>
            <a:xfrm>
              <a:off x="4134913" y="6014510"/>
              <a:ext cx="3340451" cy="594569"/>
            </a:xfrm>
            <a:prstGeom prst="roundRect">
              <a:avLst>
                <a:gd name="adj" fmla="val 895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" name="圆角矩形 4">
              <a:extLst>
                <a:ext uri="{FF2B5EF4-FFF2-40B4-BE49-F238E27FC236}">
                  <a16:creationId xmlns:a16="http://schemas.microsoft.com/office/drawing/2014/main" id="{8AAF4570-0E37-04E2-A905-2BE1E1396DB9}"/>
                </a:ext>
              </a:extLst>
            </p:cNvPr>
            <p:cNvSpPr/>
            <p:nvPr/>
          </p:nvSpPr>
          <p:spPr>
            <a:xfrm>
              <a:off x="2739926" y="6014515"/>
              <a:ext cx="1680001" cy="59456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397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6C0401-4973-11D3-DF3A-F5E5A8F6A97D}"/>
                </a:ext>
              </a:extLst>
            </p:cNvPr>
            <p:cNvSpPr txBox="1"/>
            <p:nvPr/>
          </p:nvSpPr>
          <p:spPr>
            <a:xfrm>
              <a:off x="2893432" y="6099000"/>
              <a:ext cx="1372989" cy="452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PART 02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7A9687-CD3E-DDD0-305D-1505061A4A3A}"/>
                </a:ext>
              </a:extLst>
            </p:cNvPr>
            <p:cNvSpPr txBox="1"/>
            <p:nvPr/>
          </p:nvSpPr>
          <p:spPr>
            <a:xfrm>
              <a:off x="4580668" y="6098999"/>
              <a:ext cx="2894696" cy="45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静态</a:t>
              </a:r>
              <a:r>
                <a:rPr lang="zh-CN" altLang="en-US" sz="24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网站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与动态网站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B3D011-72D8-932D-E5F2-8EF291DFD360}"/>
              </a:ext>
            </a:extLst>
          </p:cNvPr>
          <p:cNvGrpSpPr/>
          <p:nvPr/>
        </p:nvGrpSpPr>
        <p:grpSpPr>
          <a:xfrm>
            <a:off x="494325" y="5229662"/>
            <a:ext cx="4826606" cy="606023"/>
            <a:chOff x="2739926" y="6014510"/>
            <a:chExt cx="4735438" cy="594574"/>
          </a:xfrm>
        </p:grpSpPr>
        <p:sp>
          <p:nvSpPr>
            <p:cNvPr id="15" name="圆角矩形 5">
              <a:extLst>
                <a:ext uri="{FF2B5EF4-FFF2-40B4-BE49-F238E27FC236}">
                  <a16:creationId xmlns:a16="http://schemas.microsoft.com/office/drawing/2014/main" id="{8439B1F2-6DD9-2672-AD51-7C698440637B}"/>
                </a:ext>
              </a:extLst>
            </p:cNvPr>
            <p:cNvSpPr/>
            <p:nvPr/>
          </p:nvSpPr>
          <p:spPr>
            <a:xfrm>
              <a:off x="4134913" y="6014510"/>
              <a:ext cx="3340451" cy="594569"/>
            </a:xfrm>
            <a:prstGeom prst="roundRect">
              <a:avLst>
                <a:gd name="adj" fmla="val 895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6" name="圆角矩形 4">
              <a:extLst>
                <a:ext uri="{FF2B5EF4-FFF2-40B4-BE49-F238E27FC236}">
                  <a16:creationId xmlns:a16="http://schemas.microsoft.com/office/drawing/2014/main" id="{D167E727-6DBB-0BF8-1216-D9F4A2701C30}"/>
                </a:ext>
              </a:extLst>
            </p:cNvPr>
            <p:cNvSpPr/>
            <p:nvPr/>
          </p:nvSpPr>
          <p:spPr>
            <a:xfrm>
              <a:off x="2739926" y="6014515"/>
              <a:ext cx="1680001" cy="59456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397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42FD22-F347-620E-1817-8186F6B4BE8C}"/>
                </a:ext>
              </a:extLst>
            </p:cNvPr>
            <p:cNvSpPr txBox="1"/>
            <p:nvPr/>
          </p:nvSpPr>
          <p:spPr>
            <a:xfrm>
              <a:off x="2893432" y="6099000"/>
              <a:ext cx="1372989" cy="452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PART 03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57D9D4B-C7CE-F017-C762-A77F3CD7C1AD}"/>
                </a:ext>
              </a:extLst>
            </p:cNvPr>
            <p:cNvSpPr txBox="1"/>
            <p:nvPr/>
          </p:nvSpPr>
          <p:spPr>
            <a:xfrm>
              <a:off x="4580668" y="6098999"/>
              <a:ext cx="2894696" cy="45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Web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技术简介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D34D30-5F52-6266-41E9-BB0490040432}"/>
              </a:ext>
            </a:extLst>
          </p:cNvPr>
          <p:cNvGrpSpPr/>
          <p:nvPr/>
        </p:nvGrpSpPr>
        <p:grpSpPr>
          <a:xfrm>
            <a:off x="5915571" y="5229662"/>
            <a:ext cx="4826606" cy="606023"/>
            <a:chOff x="2739926" y="6014510"/>
            <a:chExt cx="4735438" cy="594574"/>
          </a:xfrm>
        </p:grpSpPr>
        <p:sp>
          <p:nvSpPr>
            <p:cNvPr id="20" name="圆角矩形 5">
              <a:extLst>
                <a:ext uri="{FF2B5EF4-FFF2-40B4-BE49-F238E27FC236}">
                  <a16:creationId xmlns:a16="http://schemas.microsoft.com/office/drawing/2014/main" id="{DF019BF9-B63B-26AE-5917-8D573C355994}"/>
                </a:ext>
              </a:extLst>
            </p:cNvPr>
            <p:cNvSpPr/>
            <p:nvPr/>
          </p:nvSpPr>
          <p:spPr>
            <a:xfrm>
              <a:off x="4134913" y="6014510"/>
              <a:ext cx="3340451" cy="594569"/>
            </a:xfrm>
            <a:prstGeom prst="roundRect">
              <a:avLst>
                <a:gd name="adj" fmla="val 895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1" name="圆角矩形 4">
              <a:extLst>
                <a:ext uri="{FF2B5EF4-FFF2-40B4-BE49-F238E27FC236}">
                  <a16:creationId xmlns:a16="http://schemas.microsoft.com/office/drawing/2014/main" id="{420AF187-2B68-ADF2-37EF-548FC903202F}"/>
                </a:ext>
              </a:extLst>
            </p:cNvPr>
            <p:cNvSpPr/>
            <p:nvPr/>
          </p:nvSpPr>
          <p:spPr>
            <a:xfrm>
              <a:off x="2739926" y="6014515"/>
              <a:ext cx="1680001" cy="59456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  <a:effectLst>
              <a:outerShdw blurRad="1397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660AD4A-3B3A-2A57-2DFD-A656E4E895D9}"/>
                </a:ext>
              </a:extLst>
            </p:cNvPr>
            <p:cNvSpPr txBox="1"/>
            <p:nvPr/>
          </p:nvSpPr>
          <p:spPr>
            <a:xfrm>
              <a:off x="2893432" y="6099000"/>
              <a:ext cx="1372989" cy="452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PART 04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45A22CC-A4FD-F918-E666-8329D69B98F1}"/>
                </a:ext>
              </a:extLst>
            </p:cNvPr>
            <p:cNvSpPr txBox="1"/>
            <p:nvPr/>
          </p:nvSpPr>
          <p:spPr>
            <a:xfrm>
              <a:off x="4580668" y="6098999"/>
              <a:ext cx="2894696" cy="45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网站开发流程</a:t>
              </a:r>
            </a:p>
          </p:txBody>
        </p:sp>
      </p:grpSp>
      <p:pic>
        <p:nvPicPr>
          <p:cNvPr id="25" name="图片 24" descr="夜晚的城市&#10;&#10;中度可信度描述已自动生成">
            <a:extLst>
              <a:ext uri="{FF2B5EF4-FFF2-40B4-BE49-F238E27FC236}">
                <a16:creationId xmlns:a16="http://schemas.microsoft.com/office/drawing/2014/main" id="{D7199522-D29A-4DE4-EF01-F92769B7E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8780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92CD353-FB11-1C74-F19A-13E41A26233D}"/>
              </a:ext>
            </a:extLst>
          </p:cNvPr>
          <p:cNvSpPr/>
          <p:nvPr/>
        </p:nvSpPr>
        <p:spPr>
          <a:xfrm>
            <a:off x="0" y="692696"/>
            <a:ext cx="12192000" cy="1584176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0617D9-9294-4554-867A-6D250493BC45}"/>
              </a:ext>
            </a:extLst>
          </p:cNvPr>
          <p:cNvGrpSpPr/>
          <p:nvPr/>
        </p:nvGrpSpPr>
        <p:grpSpPr>
          <a:xfrm>
            <a:off x="3935759" y="898115"/>
            <a:ext cx="4140796" cy="1126847"/>
            <a:chOff x="6282131" y="1436980"/>
            <a:chExt cx="6625275" cy="180295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C3D4E8-7DA0-BB2D-82C8-0B598D57BEB2}"/>
                </a:ext>
              </a:extLst>
            </p:cNvPr>
            <p:cNvSpPr txBox="1"/>
            <p:nvPr/>
          </p:nvSpPr>
          <p:spPr>
            <a:xfrm>
              <a:off x="7790299" y="1436980"/>
              <a:ext cx="3896454" cy="122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39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主要内容</a:t>
              </a:r>
              <a:endParaRPr kumimoji="0" lang="en-US" sz="439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7FC2BB3-B7B1-8D4B-AE06-2A0F552C6AB0}"/>
                </a:ext>
              </a:extLst>
            </p:cNvPr>
            <p:cNvSpPr txBox="1"/>
            <p:nvPr/>
          </p:nvSpPr>
          <p:spPr>
            <a:xfrm>
              <a:off x="6282131" y="2698965"/>
              <a:ext cx="6625275" cy="540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9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1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8ED448F7-1E82-B35B-A369-67D4DF02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595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AB9C2450-EA42-0902-362A-358B3C20D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8" y="911772"/>
            <a:ext cx="2834964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计算机的组成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B7F54E1D-B81C-84F6-F3AE-1FA164B858D4}"/>
              </a:ext>
            </a:extLst>
          </p:cNvPr>
          <p:cNvSpPr txBox="1"/>
          <p:nvPr/>
        </p:nvSpPr>
        <p:spPr>
          <a:xfrm>
            <a:off x="425053" y="1595287"/>
            <a:ext cx="1042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计算机是由硬件系统</a:t>
            </a:r>
            <a:r>
              <a:rPr lang="en-US" altLang="zh-CN" sz="2400" dirty="0"/>
              <a:t>(Hardware System) </a:t>
            </a:r>
            <a:r>
              <a:rPr lang="zh-CN" altLang="en-US" sz="2400" dirty="0"/>
              <a:t>和软件系统</a:t>
            </a:r>
            <a:r>
              <a:rPr lang="en-US" altLang="zh-CN" sz="2400" dirty="0"/>
              <a:t>(Software System)</a:t>
            </a:r>
            <a:r>
              <a:rPr lang="zh-CN" altLang="en-US" sz="2400" dirty="0"/>
              <a:t> 组成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7B9285-CB86-A038-3192-78C798F5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59" y="3980573"/>
            <a:ext cx="2101958" cy="17971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B03C18-64E9-E772-687A-024F6829BA89}"/>
              </a:ext>
            </a:extLst>
          </p:cNvPr>
          <p:cNvSpPr txBox="1"/>
          <p:nvPr/>
        </p:nvSpPr>
        <p:spPr>
          <a:xfrm>
            <a:off x="3244980" y="3838723"/>
            <a:ext cx="37505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计算机系统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982F415-9BAD-D916-584F-D306204F103D}"/>
              </a:ext>
            </a:extLst>
          </p:cNvPr>
          <p:cNvCxnSpPr>
            <a:cxnSpLocks/>
          </p:cNvCxnSpPr>
          <p:nvPr/>
        </p:nvCxnSpPr>
        <p:spPr>
          <a:xfrm>
            <a:off x="3688143" y="4740553"/>
            <a:ext cx="4405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7E24CC-D928-0A35-C005-AFE524A55B94}"/>
              </a:ext>
            </a:extLst>
          </p:cNvPr>
          <p:cNvCxnSpPr>
            <a:cxnSpLocks/>
          </p:cNvCxnSpPr>
          <p:nvPr/>
        </p:nvCxnSpPr>
        <p:spPr>
          <a:xfrm>
            <a:off x="4120404" y="3663412"/>
            <a:ext cx="0" cy="215428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F177929-7CF1-5072-23A4-90D249A4BC1E}"/>
              </a:ext>
            </a:extLst>
          </p:cNvPr>
          <p:cNvSpPr txBox="1"/>
          <p:nvPr/>
        </p:nvSpPr>
        <p:spPr>
          <a:xfrm>
            <a:off x="4547124" y="3432579"/>
            <a:ext cx="87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硬件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B869FD0-5C86-8F1F-A79A-01B09A05C8C3}"/>
              </a:ext>
            </a:extLst>
          </p:cNvPr>
          <p:cNvCxnSpPr>
            <a:cxnSpLocks/>
          </p:cNvCxnSpPr>
          <p:nvPr/>
        </p:nvCxnSpPr>
        <p:spPr>
          <a:xfrm flipH="1">
            <a:off x="4128717" y="3663412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38B3342-BADA-9B7F-BBD2-0B5A6FB5C559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4109376" y="5814224"/>
            <a:ext cx="45858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FEAF2C-3137-FBDB-CE64-B968347078FF}"/>
              </a:ext>
            </a:extLst>
          </p:cNvPr>
          <p:cNvSpPr txBox="1"/>
          <p:nvPr/>
        </p:nvSpPr>
        <p:spPr>
          <a:xfrm>
            <a:off x="4567962" y="5583392"/>
            <a:ext cx="87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软件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C8A99B8-35C9-E976-9E26-DEECC74B9115}"/>
              </a:ext>
            </a:extLst>
          </p:cNvPr>
          <p:cNvCxnSpPr>
            <a:cxnSpLocks/>
          </p:cNvCxnSpPr>
          <p:nvPr/>
        </p:nvCxnSpPr>
        <p:spPr>
          <a:xfrm flipH="1">
            <a:off x="5231591" y="3657650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704AE5C-6CD8-A695-7405-8B2AA0A88514}"/>
              </a:ext>
            </a:extLst>
          </p:cNvPr>
          <p:cNvCxnSpPr>
            <a:cxnSpLocks/>
          </p:cNvCxnSpPr>
          <p:nvPr/>
        </p:nvCxnSpPr>
        <p:spPr>
          <a:xfrm flipH="1">
            <a:off x="5231643" y="5826794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5B6B333-A4A6-9173-AF8D-EAFC8AF2B67C}"/>
              </a:ext>
            </a:extLst>
          </p:cNvPr>
          <p:cNvCxnSpPr>
            <a:cxnSpLocks/>
          </p:cNvCxnSpPr>
          <p:nvPr/>
        </p:nvCxnSpPr>
        <p:spPr>
          <a:xfrm flipV="1">
            <a:off x="5649998" y="2735388"/>
            <a:ext cx="8312" cy="17724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6284760-D306-926E-135A-C89D71ED1575}"/>
              </a:ext>
            </a:extLst>
          </p:cNvPr>
          <p:cNvCxnSpPr>
            <a:cxnSpLocks/>
          </p:cNvCxnSpPr>
          <p:nvPr/>
        </p:nvCxnSpPr>
        <p:spPr>
          <a:xfrm flipV="1">
            <a:off x="5649998" y="5455448"/>
            <a:ext cx="0" cy="781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F24F5BA-641C-8021-5137-13EBE5D5D9C7}"/>
              </a:ext>
            </a:extLst>
          </p:cNvPr>
          <p:cNvCxnSpPr>
            <a:cxnSpLocks/>
          </p:cNvCxnSpPr>
          <p:nvPr/>
        </p:nvCxnSpPr>
        <p:spPr>
          <a:xfrm flipH="1">
            <a:off x="5665455" y="2735388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5118AAB-93FF-23DF-A308-D67B0F13BDEB}"/>
              </a:ext>
            </a:extLst>
          </p:cNvPr>
          <p:cNvCxnSpPr>
            <a:cxnSpLocks/>
          </p:cNvCxnSpPr>
          <p:nvPr/>
        </p:nvCxnSpPr>
        <p:spPr>
          <a:xfrm flipH="1">
            <a:off x="5649997" y="3655915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F8721BA-1487-1D69-6AA9-E5A0C39E5A2D}"/>
              </a:ext>
            </a:extLst>
          </p:cNvPr>
          <p:cNvCxnSpPr>
            <a:cxnSpLocks/>
          </p:cNvCxnSpPr>
          <p:nvPr/>
        </p:nvCxnSpPr>
        <p:spPr>
          <a:xfrm flipH="1">
            <a:off x="5649998" y="4507797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938A557-03F0-577A-E280-BE37733727CE}"/>
              </a:ext>
            </a:extLst>
          </p:cNvPr>
          <p:cNvSpPr txBox="1"/>
          <p:nvPr/>
        </p:nvSpPr>
        <p:spPr>
          <a:xfrm>
            <a:off x="6068405" y="3397815"/>
            <a:ext cx="87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内存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081B556-0C2B-548D-B226-6C7BA6D8ED2E}"/>
              </a:ext>
            </a:extLst>
          </p:cNvPr>
          <p:cNvSpPr txBox="1"/>
          <p:nvPr/>
        </p:nvSpPr>
        <p:spPr>
          <a:xfrm>
            <a:off x="6091007" y="2528535"/>
            <a:ext cx="872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CPU</a:t>
            </a:r>
            <a:endParaRPr lang="zh-CN" altLang="en-US" sz="2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7375BF0-B6DD-A6BF-DC33-0263E5AB02CB}"/>
              </a:ext>
            </a:extLst>
          </p:cNvPr>
          <p:cNvSpPr txBox="1"/>
          <p:nvPr/>
        </p:nvSpPr>
        <p:spPr>
          <a:xfrm>
            <a:off x="6068404" y="4253103"/>
            <a:ext cx="2437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输出设备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00608211-BB1B-DF95-8583-B9453CF1A039}"/>
              </a:ext>
            </a:extLst>
          </p:cNvPr>
          <p:cNvCxnSpPr>
            <a:cxnSpLocks/>
          </p:cNvCxnSpPr>
          <p:nvPr/>
        </p:nvCxnSpPr>
        <p:spPr>
          <a:xfrm flipH="1">
            <a:off x="6754636" y="2734520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2C2EB6-680E-2D93-4D58-66B5FC0F9290}"/>
              </a:ext>
            </a:extLst>
          </p:cNvPr>
          <p:cNvCxnSpPr>
            <a:cxnSpLocks/>
          </p:cNvCxnSpPr>
          <p:nvPr/>
        </p:nvCxnSpPr>
        <p:spPr>
          <a:xfrm flipV="1">
            <a:off x="7173043" y="2363409"/>
            <a:ext cx="0" cy="7919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6A40920-2110-2582-8385-197843D47E3E}"/>
              </a:ext>
            </a:extLst>
          </p:cNvPr>
          <p:cNvCxnSpPr>
            <a:cxnSpLocks/>
          </p:cNvCxnSpPr>
          <p:nvPr/>
        </p:nvCxnSpPr>
        <p:spPr>
          <a:xfrm flipH="1">
            <a:off x="7184178" y="2363409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B90CF8A-9616-7F2D-AB89-4B2FC343CCDC}"/>
              </a:ext>
            </a:extLst>
          </p:cNvPr>
          <p:cNvCxnSpPr>
            <a:cxnSpLocks/>
          </p:cNvCxnSpPr>
          <p:nvPr/>
        </p:nvCxnSpPr>
        <p:spPr>
          <a:xfrm flipH="1">
            <a:off x="7185832" y="3135632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E314A37-F723-467F-51AD-F7CB2C63DEEC}"/>
              </a:ext>
            </a:extLst>
          </p:cNvPr>
          <p:cNvCxnSpPr>
            <a:cxnSpLocks/>
          </p:cNvCxnSpPr>
          <p:nvPr/>
        </p:nvCxnSpPr>
        <p:spPr>
          <a:xfrm flipH="1">
            <a:off x="7187000" y="2734520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D702A27F-AB97-F87F-E35C-76A1FB57FA81}"/>
              </a:ext>
            </a:extLst>
          </p:cNvPr>
          <p:cNvSpPr txBox="1"/>
          <p:nvPr/>
        </p:nvSpPr>
        <p:spPr>
          <a:xfrm>
            <a:off x="7616538" y="2132576"/>
            <a:ext cx="14166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运算器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881684E-CBE9-0A80-7633-F60E90852A18}"/>
              </a:ext>
            </a:extLst>
          </p:cNvPr>
          <p:cNvSpPr txBox="1"/>
          <p:nvPr/>
        </p:nvSpPr>
        <p:spPr>
          <a:xfrm>
            <a:off x="7626352" y="2540191"/>
            <a:ext cx="1581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寄存器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7BDF878-3A50-4CE8-D9A9-FCA363C52305}"/>
              </a:ext>
            </a:extLst>
          </p:cNvPr>
          <p:cNvSpPr txBox="1"/>
          <p:nvPr/>
        </p:nvSpPr>
        <p:spPr>
          <a:xfrm>
            <a:off x="7591072" y="2947806"/>
            <a:ext cx="1433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控制器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09AF90FA-5E9E-41A3-3500-661178E0EAC7}"/>
              </a:ext>
            </a:extLst>
          </p:cNvPr>
          <p:cNvCxnSpPr>
            <a:cxnSpLocks/>
          </p:cNvCxnSpPr>
          <p:nvPr/>
        </p:nvCxnSpPr>
        <p:spPr>
          <a:xfrm flipH="1">
            <a:off x="6754635" y="3651284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F47AFB2-3FB8-26BC-480E-363474F38FA5}"/>
              </a:ext>
            </a:extLst>
          </p:cNvPr>
          <p:cNvCxnSpPr>
            <a:cxnSpLocks/>
          </p:cNvCxnSpPr>
          <p:nvPr/>
        </p:nvCxnSpPr>
        <p:spPr>
          <a:xfrm flipV="1">
            <a:off x="7195837" y="3532750"/>
            <a:ext cx="4587" cy="5051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A0757E7-B133-7925-83F4-7AC358AFBE11}"/>
              </a:ext>
            </a:extLst>
          </p:cNvPr>
          <p:cNvCxnSpPr>
            <a:cxnSpLocks/>
          </p:cNvCxnSpPr>
          <p:nvPr/>
        </p:nvCxnSpPr>
        <p:spPr>
          <a:xfrm flipH="1">
            <a:off x="7207944" y="3525311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BC9973A-0E2C-26C5-7726-AAE43188AEBF}"/>
              </a:ext>
            </a:extLst>
          </p:cNvPr>
          <p:cNvCxnSpPr>
            <a:cxnSpLocks/>
          </p:cNvCxnSpPr>
          <p:nvPr/>
        </p:nvCxnSpPr>
        <p:spPr>
          <a:xfrm flipH="1">
            <a:off x="7198131" y="4030314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2E4FAF87-4E72-FCD8-0DFA-DE8C02554F14}"/>
              </a:ext>
            </a:extLst>
          </p:cNvPr>
          <p:cNvSpPr txBox="1"/>
          <p:nvPr/>
        </p:nvSpPr>
        <p:spPr>
          <a:xfrm>
            <a:off x="7575594" y="3355135"/>
            <a:ext cx="25771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随机存储器</a:t>
            </a:r>
            <a:r>
              <a:rPr lang="en-US" altLang="zh-CN" sz="2400" dirty="0"/>
              <a:t>RAM</a:t>
            </a:r>
            <a:endParaRPr lang="zh-CN" altLang="en-US" sz="24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6F33B03-953B-A145-6A51-637AFE9A709B}"/>
              </a:ext>
            </a:extLst>
          </p:cNvPr>
          <p:cNvSpPr txBox="1"/>
          <p:nvPr/>
        </p:nvSpPr>
        <p:spPr>
          <a:xfrm>
            <a:off x="7503551" y="3824057"/>
            <a:ext cx="2801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只读存储器</a:t>
            </a:r>
            <a:r>
              <a:rPr lang="en-US" altLang="zh-CN" sz="2400" dirty="0"/>
              <a:t>ROM</a:t>
            </a:r>
            <a:endParaRPr lang="zh-CN" altLang="en-US" sz="24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9743690-5589-272E-9513-A645DA8932FE}"/>
              </a:ext>
            </a:extLst>
          </p:cNvPr>
          <p:cNvCxnSpPr>
            <a:cxnSpLocks/>
          </p:cNvCxnSpPr>
          <p:nvPr/>
        </p:nvCxnSpPr>
        <p:spPr>
          <a:xfrm flipH="1">
            <a:off x="5665238" y="5454580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B70270F-98DC-C12E-8B84-D59E23632E7A}"/>
              </a:ext>
            </a:extLst>
          </p:cNvPr>
          <p:cNvCxnSpPr>
            <a:cxnSpLocks/>
          </p:cNvCxnSpPr>
          <p:nvPr/>
        </p:nvCxnSpPr>
        <p:spPr>
          <a:xfrm flipH="1">
            <a:off x="5659480" y="6239091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A0D952F-B7B9-E35A-33AD-CD246C1110A6}"/>
              </a:ext>
            </a:extLst>
          </p:cNvPr>
          <p:cNvSpPr txBox="1"/>
          <p:nvPr/>
        </p:nvSpPr>
        <p:spPr>
          <a:xfrm>
            <a:off x="6080451" y="5183859"/>
            <a:ext cx="1497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系统软件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17E2ED8-B73F-D8C9-F6C5-02603BD9F39F}"/>
              </a:ext>
            </a:extLst>
          </p:cNvPr>
          <p:cNvSpPr txBox="1"/>
          <p:nvPr/>
        </p:nvSpPr>
        <p:spPr>
          <a:xfrm>
            <a:off x="6005719" y="6006011"/>
            <a:ext cx="1497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应用软件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949C334-8456-6EF4-9AC5-C1F752C7A0A6}"/>
              </a:ext>
            </a:extLst>
          </p:cNvPr>
          <p:cNvCxnSpPr>
            <a:cxnSpLocks/>
          </p:cNvCxnSpPr>
          <p:nvPr/>
        </p:nvCxnSpPr>
        <p:spPr>
          <a:xfrm flipH="1">
            <a:off x="7417148" y="5412956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80CE7DB-98AA-5BAE-9D59-935C8D10920E}"/>
              </a:ext>
            </a:extLst>
          </p:cNvPr>
          <p:cNvCxnSpPr>
            <a:cxnSpLocks/>
          </p:cNvCxnSpPr>
          <p:nvPr/>
        </p:nvCxnSpPr>
        <p:spPr>
          <a:xfrm flipV="1">
            <a:off x="7835555" y="4986992"/>
            <a:ext cx="0" cy="851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8377F470-737A-1B07-C7DC-05BDC5A7DE94}"/>
              </a:ext>
            </a:extLst>
          </p:cNvPr>
          <p:cNvCxnSpPr>
            <a:cxnSpLocks/>
          </p:cNvCxnSpPr>
          <p:nvPr/>
        </p:nvCxnSpPr>
        <p:spPr>
          <a:xfrm flipH="1">
            <a:off x="7847887" y="4985257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8591F170-046C-4ACC-59A4-9238DB9C6D94}"/>
              </a:ext>
            </a:extLst>
          </p:cNvPr>
          <p:cNvCxnSpPr>
            <a:cxnSpLocks/>
          </p:cNvCxnSpPr>
          <p:nvPr/>
        </p:nvCxnSpPr>
        <p:spPr>
          <a:xfrm flipH="1">
            <a:off x="7833423" y="5409687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ECADE18A-B3F6-0D49-DCE2-6F055073A750}"/>
              </a:ext>
            </a:extLst>
          </p:cNvPr>
          <p:cNvCxnSpPr>
            <a:cxnSpLocks/>
          </p:cNvCxnSpPr>
          <p:nvPr/>
        </p:nvCxnSpPr>
        <p:spPr>
          <a:xfrm flipH="1">
            <a:off x="7839173" y="5826943"/>
            <a:ext cx="418407" cy="17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FEB6133D-DD99-C132-05E6-FFDE995A52E1}"/>
              </a:ext>
            </a:extLst>
          </p:cNvPr>
          <p:cNvSpPr txBox="1"/>
          <p:nvPr/>
        </p:nvSpPr>
        <p:spPr>
          <a:xfrm>
            <a:off x="8201552" y="4740552"/>
            <a:ext cx="2801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操作系统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6CF716F-CD21-6EA3-4493-5AFD9B530EA6}"/>
              </a:ext>
            </a:extLst>
          </p:cNvPr>
          <p:cNvSpPr txBox="1"/>
          <p:nvPr/>
        </p:nvSpPr>
        <p:spPr>
          <a:xfrm>
            <a:off x="8201552" y="5153361"/>
            <a:ext cx="2801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程序语言处理系统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C3CD273-A922-52BF-37E3-9A86C97A7CAC}"/>
              </a:ext>
            </a:extLst>
          </p:cNvPr>
          <p:cNvSpPr txBox="1"/>
          <p:nvPr/>
        </p:nvSpPr>
        <p:spPr>
          <a:xfrm>
            <a:off x="8201552" y="5583391"/>
            <a:ext cx="2801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数据库管理系统</a:t>
            </a:r>
          </a:p>
        </p:txBody>
      </p:sp>
    </p:spTree>
    <p:extLst>
      <p:ext uri="{BB962C8B-B14F-4D97-AF65-F5344CB8AC3E}">
        <p14:creationId xmlns:p14="http://schemas.microsoft.com/office/powerpoint/2010/main" val="13018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36" grpId="0"/>
      <p:bldP spid="37" grpId="0"/>
      <p:bldP spid="38" grpId="0"/>
      <p:bldP spid="45" grpId="0"/>
      <p:bldP spid="46" grpId="0"/>
      <p:bldP spid="47" grpId="0"/>
      <p:bldP spid="55" grpId="0"/>
      <p:bldP spid="56" grpId="0"/>
      <p:bldP spid="61" grpId="0"/>
      <p:bldP spid="62" grpId="0"/>
      <p:bldP spid="70" grpId="0"/>
      <p:bldP spid="71" grpId="0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8ED448F7-1E82-B35B-A369-67D4DF02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5958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AB9C2450-EA42-0902-362A-358B3C20D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8" y="911772"/>
            <a:ext cx="2834964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C/S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体系结构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657174" y="2305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6AFA461-470D-403A-C5DD-CFED5356E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053" y="2635195"/>
            <a:ext cx="11307387" cy="365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B7F54E1D-B81C-84F6-F3AE-1FA164B858D4}"/>
              </a:ext>
            </a:extLst>
          </p:cNvPr>
          <p:cNvSpPr txBox="1"/>
          <p:nvPr/>
        </p:nvSpPr>
        <p:spPr>
          <a:xfrm>
            <a:off x="425053" y="1819769"/>
            <a:ext cx="696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C/S</a:t>
            </a:r>
            <a:r>
              <a:rPr lang="zh-CN" altLang="en-US" sz="2400" dirty="0"/>
              <a:t>是</a:t>
            </a:r>
            <a:r>
              <a:rPr lang="en-US" sz="2400" dirty="0"/>
              <a:t>Client/Server</a:t>
            </a:r>
            <a:r>
              <a:rPr lang="zh-CN" altLang="en-US" sz="2400" dirty="0"/>
              <a:t>的缩写，即客户端</a:t>
            </a:r>
            <a:r>
              <a:rPr lang="en-US" sz="2400" dirty="0"/>
              <a:t>/</a:t>
            </a:r>
            <a:r>
              <a:rPr lang="zh-CN" altLang="en-US" sz="2400" dirty="0"/>
              <a:t>服务器结构。</a:t>
            </a:r>
          </a:p>
        </p:txBody>
      </p:sp>
    </p:spTree>
    <p:extLst>
      <p:ext uri="{BB962C8B-B14F-4D97-AF65-F5344CB8AC3E}">
        <p14:creationId xmlns:p14="http://schemas.microsoft.com/office/powerpoint/2010/main" val="304542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8ED448F7-1E82-B35B-A369-67D4DF02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46" y="996442"/>
            <a:ext cx="85010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AB9C2450-EA42-0902-362A-358B3C20D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428" y="911772"/>
            <a:ext cx="2834964" cy="7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C/S</a:t>
            </a:r>
            <a:r>
              <a:rPr lang="zh-CN" altLang="en-US" sz="2800" dirty="0">
                <a:solidFill>
                  <a:srgbClr val="FF6600"/>
                </a:solidFill>
                <a:latin typeface="Arial" charset="0"/>
                <a:ea typeface="隶书" pitchFamily="49" charset="-122"/>
              </a:rPr>
              <a:t>体系结构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31B492-4F56-E2A8-9347-A6C78AA3DBD1}"/>
              </a:ext>
            </a:extLst>
          </p:cNvPr>
          <p:cNvSpPr txBox="1"/>
          <p:nvPr/>
        </p:nvSpPr>
        <p:spPr>
          <a:xfrm>
            <a:off x="657174" y="159741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网站、网页与主页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902A4A3-D22E-7CFD-A528-C1EBD54C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5"/>
            <a:ext cx="12192000" cy="70842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F7501F8-5B7C-50C5-D68F-CBD6DA6E7A99}"/>
              </a:ext>
            </a:extLst>
          </p:cNvPr>
          <p:cNvSpPr txBox="1"/>
          <p:nvPr/>
        </p:nvSpPr>
        <p:spPr>
          <a:xfrm>
            <a:off x="729432" y="42335"/>
            <a:ext cx="903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程序开发体系结构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A7476ED-91E6-3E0B-75C9-87477C41AD92}"/>
              </a:ext>
            </a:extLst>
          </p:cNvPr>
          <p:cNvSpPr/>
          <p:nvPr/>
        </p:nvSpPr>
        <p:spPr>
          <a:xfrm>
            <a:off x="2283474" y="2145120"/>
            <a:ext cx="1218439" cy="4307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服务器</a:t>
            </a:r>
          </a:p>
        </p:txBody>
      </p:sp>
      <p:sp>
        <p:nvSpPr>
          <p:cNvPr id="10" name="云形 9">
            <a:extLst>
              <a:ext uri="{FF2B5EF4-FFF2-40B4-BE49-F238E27FC236}">
                <a16:creationId xmlns:a16="http://schemas.microsoft.com/office/drawing/2014/main" id="{C4DD2115-DA3C-507A-FF21-9735F5BC7E5B}"/>
              </a:ext>
            </a:extLst>
          </p:cNvPr>
          <p:cNvSpPr/>
          <p:nvPr/>
        </p:nvSpPr>
        <p:spPr>
          <a:xfrm>
            <a:off x="4287112" y="2090105"/>
            <a:ext cx="1332022" cy="46124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网络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65D00BD-50E9-F362-A809-938BD7D7B9A2}"/>
              </a:ext>
            </a:extLst>
          </p:cNvPr>
          <p:cNvSpPr/>
          <p:nvPr/>
        </p:nvSpPr>
        <p:spPr>
          <a:xfrm>
            <a:off x="6555504" y="2128686"/>
            <a:ext cx="970621" cy="4471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APP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674CCE5-2D03-EE8E-0C76-9F23684A8CA5}"/>
              </a:ext>
            </a:extLst>
          </p:cNvPr>
          <p:cNvSpPr/>
          <p:nvPr/>
        </p:nvSpPr>
        <p:spPr>
          <a:xfrm>
            <a:off x="7916284" y="2139054"/>
            <a:ext cx="1179403" cy="4471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图形库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104018-6509-73AC-4460-6CF094EB3EAF}"/>
              </a:ext>
            </a:extLst>
          </p:cNvPr>
          <p:cNvCxnSpPr>
            <a:cxnSpLocks/>
          </p:cNvCxnSpPr>
          <p:nvPr/>
        </p:nvCxnSpPr>
        <p:spPr>
          <a:xfrm>
            <a:off x="7526125" y="2352270"/>
            <a:ext cx="3901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8980AF2-B3A4-F467-63FE-27D60C3F7131}"/>
              </a:ext>
            </a:extLst>
          </p:cNvPr>
          <p:cNvCxnSpPr>
            <a:cxnSpLocks/>
          </p:cNvCxnSpPr>
          <p:nvPr/>
        </p:nvCxnSpPr>
        <p:spPr>
          <a:xfrm flipV="1">
            <a:off x="3523242" y="2364970"/>
            <a:ext cx="757343" cy="21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00250F9-4DC4-B15F-50ED-D83201A7A3E2}"/>
              </a:ext>
            </a:extLst>
          </p:cNvPr>
          <p:cNvCxnSpPr>
            <a:cxnSpLocks/>
          </p:cNvCxnSpPr>
          <p:nvPr/>
        </p:nvCxnSpPr>
        <p:spPr>
          <a:xfrm>
            <a:off x="5632725" y="2320728"/>
            <a:ext cx="9265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4B7A3E49-1BA9-2B34-0932-62B828975E66}"/>
              </a:ext>
            </a:extLst>
          </p:cNvPr>
          <p:cNvSpPr/>
          <p:nvPr/>
        </p:nvSpPr>
        <p:spPr>
          <a:xfrm>
            <a:off x="3845592" y="3256767"/>
            <a:ext cx="47039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cs typeface="+mn-ea"/>
                <a:sym typeface="+mn-lt"/>
              </a:rPr>
              <a:t>图中的表格、按钮、复选框等则是由</a:t>
            </a:r>
            <a:r>
              <a:rPr lang="en-US" altLang="zh-CN" sz="2400" dirty="0">
                <a:cs typeface="+mn-ea"/>
                <a:sym typeface="+mn-lt"/>
              </a:rPr>
              <a:t>APP</a:t>
            </a:r>
            <a:r>
              <a:rPr lang="zh-CN" altLang="en-US" sz="2400" dirty="0">
                <a:cs typeface="+mn-ea"/>
                <a:sym typeface="+mn-lt"/>
              </a:rPr>
              <a:t>调用客户端的图形库</a:t>
            </a:r>
            <a:r>
              <a:rPr lang="en-US" altLang="zh-CN" sz="2400" dirty="0">
                <a:cs typeface="+mn-ea"/>
                <a:sym typeface="+mn-lt"/>
              </a:rPr>
              <a:t>GUI</a:t>
            </a:r>
            <a:r>
              <a:rPr lang="zh-CN" altLang="en-US" sz="2400" dirty="0">
                <a:cs typeface="+mn-ea"/>
                <a:sym typeface="+mn-lt"/>
              </a:rPr>
              <a:t>接口，然后由客户端计算机绘制而成。</a:t>
            </a:r>
            <a:endParaRPr lang="en-US" altLang="zh-CN" sz="2400" dirty="0">
              <a:cs typeface="+mn-ea"/>
              <a:sym typeface="+mn-lt"/>
            </a:endParaRPr>
          </a:p>
          <a:p>
            <a:pPr algn="just"/>
            <a:endParaRPr lang="en-US" altLang="zh-CN" sz="2400" dirty="0">
              <a:cs typeface="+mn-ea"/>
              <a:sym typeface="+mn-lt"/>
            </a:endParaRPr>
          </a:p>
          <a:p>
            <a:pPr algn="just"/>
            <a:r>
              <a:rPr lang="zh-CN" altLang="en-US" sz="2400" dirty="0">
                <a:cs typeface="+mn-ea"/>
                <a:sym typeface="+mn-lt"/>
              </a:rPr>
              <a:t>服务器发送给客户端的数据只有表格中显示的车次、价格、时间、剩余作为数等会发生变化的信息。</a:t>
            </a:r>
            <a:endParaRPr lang="en-US" altLang="zh-CN" sz="2400" dirty="0">
              <a:cs typeface="+mn-ea"/>
              <a:sym typeface="+mn-lt"/>
            </a:endParaRP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1159DA94-39C0-69AA-14D3-2ED53626C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2" b="51491"/>
          <a:stretch/>
        </p:blipFill>
        <p:spPr>
          <a:xfrm>
            <a:off x="229758" y="3190824"/>
            <a:ext cx="3381792" cy="2896847"/>
          </a:xfrm>
          <a:prstGeom prst="rect">
            <a:avLst/>
          </a:prstGeom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CA66B095-1668-8ECC-0518-F566F3673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9" t="17623" r="1809" b="40137"/>
          <a:stretch/>
        </p:blipFill>
        <p:spPr>
          <a:xfrm>
            <a:off x="8813757" y="3256767"/>
            <a:ext cx="3117273" cy="2896846"/>
          </a:xfrm>
          <a:prstGeom prst="rect">
            <a:avLst/>
          </a:prstGeom>
        </p:spPr>
      </p:pic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80ABA16-3ABA-98E2-3E73-A2AB02648D40}"/>
              </a:ext>
            </a:extLst>
          </p:cNvPr>
          <p:cNvCxnSpPr>
            <a:cxnSpLocks/>
          </p:cNvCxnSpPr>
          <p:nvPr/>
        </p:nvCxnSpPr>
        <p:spPr>
          <a:xfrm flipH="1">
            <a:off x="1664893" y="4239491"/>
            <a:ext cx="2308591" cy="158333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5FCEA4C2-A91B-19D5-6F64-D83256C6DC9E}"/>
              </a:ext>
            </a:extLst>
          </p:cNvPr>
          <p:cNvSpPr/>
          <p:nvPr/>
        </p:nvSpPr>
        <p:spPr>
          <a:xfrm>
            <a:off x="9679402" y="4775870"/>
            <a:ext cx="692991" cy="487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AD9ECA5-FC1D-41B7-8617-92CF0603B3AC}"/>
              </a:ext>
            </a:extLst>
          </p:cNvPr>
          <p:cNvCxnSpPr>
            <a:cxnSpLocks/>
          </p:cNvCxnSpPr>
          <p:nvPr/>
        </p:nvCxnSpPr>
        <p:spPr>
          <a:xfrm flipV="1">
            <a:off x="8420793" y="5019769"/>
            <a:ext cx="1626786" cy="46663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6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21年8月30日 星期一"/>
  <p:tag name="POCKET_APPLY_TYPE" val="Slide"/>
  <p:tag name="APPLYTYPE" val="Other"/>
  <p:tag name="APPLYORDER" val="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2762</Words>
  <Application>Microsoft Office PowerPoint</Application>
  <PresentationFormat>宽屏</PresentationFormat>
  <Paragraphs>323</Paragraphs>
  <Slides>44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等线</vt:lpstr>
      <vt:lpstr>等线 Light</vt:lpstr>
      <vt:lpstr>宋体</vt:lpstr>
      <vt:lpstr>微软雅黑</vt:lpstr>
      <vt:lpstr>Arial</vt:lpstr>
      <vt:lpstr>Calibri</vt:lpstr>
      <vt:lpstr>Times New Roman</vt:lpstr>
      <vt:lpstr>Wingdings</vt:lpstr>
      <vt:lpstr>Office 主题​​</vt:lpstr>
      <vt:lpstr>Document</vt:lpstr>
      <vt:lpstr>PowerPoint 演示文稿</vt:lpstr>
      <vt:lpstr>课程概述</vt:lpstr>
      <vt:lpstr>推荐教材及参考资料</vt:lpstr>
      <vt:lpstr>课程考核方式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什么是线性结构(Linear Structure)？</dc:title>
  <dc:creator>He Xiaoyu</dc:creator>
  <cp:lastModifiedBy>e2232</cp:lastModifiedBy>
  <cp:revision>314</cp:revision>
  <dcterms:created xsi:type="dcterms:W3CDTF">2022-10-08T06:09:03Z</dcterms:created>
  <dcterms:modified xsi:type="dcterms:W3CDTF">2024-09-20T03:46:55Z</dcterms:modified>
</cp:coreProperties>
</file>